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5" r:id="rId2"/>
    <p:sldId id="378" r:id="rId3"/>
    <p:sldId id="388" r:id="rId4"/>
    <p:sldId id="387" r:id="rId5"/>
    <p:sldId id="398" r:id="rId6"/>
    <p:sldId id="391" r:id="rId7"/>
    <p:sldId id="379" r:id="rId8"/>
    <p:sldId id="380" r:id="rId9"/>
    <p:sldId id="382" r:id="rId10"/>
    <p:sldId id="381" r:id="rId11"/>
    <p:sldId id="383" r:id="rId12"/>
    <p:sldId id="386" r:id="rId13"/>
    <p:sldId id="384" r:id="rId14"/>
    <p:sldId id="385" r:id="rId15"/>
    <p:sldId id="416" r:id="rId16"/>
    <p:sldId id="414" r:id="rId17"/>
    <p:sldId id="415" r:id="rId18"/>
    <p:sldId id="392" r:id="rId19"/>
    <p:sldId id="393" r:id="rId20"/>
    <p:sldId id="394" r:id="rId21"/>
    <p:sldId id="395" r:id="rId22"/>
    <p:sldId id="396" r:id="rId23"/>
    <p:sldId id="397" r:id="rId24"/>
    <p:sldId id="417" r:id="rId25"/>
    <p:sldId id="425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6" r:id="rId34"/>
    <p:sldId id="427" r:id="rId35"/>
    <p:sldId id="428" r:id="rId36"/>
  </p:sldIdLst>
  <p:sldSz cx="9904413" cy="6859588"/>
  <p:notesSz cx="6797675" cy="9874250"/>
  <p:custDataLst>
    <p:tags r:id="rId39"/>
  </p:custDataLst>
  <p:defaultTextStyle>
    <a:defPPr>
      <a:defRPr lang="de-DE"/>
    </a:defPPr>
    <a:lvl1pPr marL="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821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700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79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8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3" orient="horz" pos="3986" userDrawn="1">
          <p15:clr>
            <a:srgbClr val="A4A3A4"/>
          </p15:clr>
        </p15:guide>
        <p15:guide id="4" orient="horz" pos="4046" userDrawn="1">
          <p15:clr>
            <a:srgbClr val="A4A3A4"/>
          </p15:clr>
        </p15:guide>
        <p15:guide id="5" orient="horz" pos="853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3172" userDrawn="1">
          <p15:clr>
            <a:srgbClr val="A4A3A4"/>
          </p15:clr>
        </p15:guide>
        <p15:guide id="10" pos="6207" userDrawn="1">
          <p15:clr>
            <a:srgbClr val="A4A3A4"/>
          </p15:clr>
        </p15:guide>
        <p15:guide id="11" pos="6104" userDrawn="1">
          <p15:clr>
            <a:srgbClr val="A4A3A4"/>
          </p15:clr>
        </p15:guide>
        <p15:guide id="12" pos="3026" userDrawn="1">
          <p15:clr>
            <a:srgbClr val="A4A3A4"/>
          </p15:clr>
        </p15:guide>
        <p15:guide id="13" pos="125" userDrawn="1">
          <p15:clr>
            <a:srgbClr val="A4A3A4"/>
          </p15:clr>
        </p15:guide>
        <p15:guide id="14" pos="5954" userDrawn="1">
          <p15:clr>
            <a:srgbClr val="A4A3A4"/>
          </p15:clr>
        </p15:guide>
        <p15:guide id="15" pos="2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4">
          <p15:clr>
            <a:srgbClr val="A4A3A4"/>
          </p15:clr>
        </p15:guide>
        <p15:guide id="2" pos="217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46133F9-99C3-4469-ADD7-513B06022441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rgbClr val="000000">
              <a:lumMod val="10000"/>
              <a:lumOff val="90000"/>
            </a:srgbClr>
          </a:solidFill>
        </a:fill>
      </a:tcStyle>
    </a:band2H>
    <a:band1V>
      <a:tcTxStyle/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H>
          <a:insideV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V>
        </a:tcBdr>
        <a:fill>
          <a:solidFill>
            <a:srgbClr val="000000">
              <a:lumMod val="10000"/>
              <a:lumOff val="90000"/>
            </a:srgbClr>
          </a:solidFill>
        </a:fill>
      </a:tcStyle>
    </a:band1V>
    <a:band2V>
      <a:tcTxStyle/>
      <a:tcStyle>
        <a:tcBdr>
          <a:left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left>
          <a:right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right>
          <a:top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rgbClr val="000000">
              <a:lumMod val="20000"/>
              <a:lumOff val="8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7" autoAdjust="0"/>
    <p:restoredTop sz="96395" autoAdjust="0"/>
  </p:normalViewPr>
  <p:slideViewPr>
    <p:cSldViewPr snapToObjects="1" showGuides="1">
      <p:cViewPr varScale="1">
        <p:scale>
          <a:sx n="85" d="100"/>
          <a:sy n="85" d="100"/>
        </p:scale>
        <p:origin x="1128" y="72"/>
      </p:cViewPr>
      <p:guideLst>
        <p:guide orient="horz" pos="709"/>
        <p:guide orient="horz" pos="187"/>
        <p:guide orient="horz" pos="3986"/>
        <p:guide orient="horz" pos="4046"/>
        <p:guide orient="horz" pos="853"/>
        <p:guide orient="horz" pos="572"/>
        <p:guide orient="horz"/>
        <p:guide pos="3172"/>
        <p:guide pos="6207"/>
        <p:guide pos="6104"/>
        <p:guide pos="3026"/>
        <p:guide pos="125"/>
        <p:guide pos="5954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3952" y="208"/>
      </p:cViewPr>
      <p:guideLst>
        <p:guide orient="horz" pos="3174"/>
        <p:guide pos="217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11/4/2024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2C4D34-2C19-43C3-91CC-9F2B4AC12977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56E95E-57AA-4526-AA4C-3002F47FB1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7879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5821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43700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91579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94585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把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写在 </a:t>
            </a:r>
            <a:r>
              <a:rPr lang="en-US" altLang="zh-CN" dirty="0"/>
              <a:t>Daily Trading Data </a:t>
            </a:r>
            <a:r>
              <a:rPr lang="zh-CN" altLang="en-US" dirty="0"/>
              <a:t>里面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一些细节还可以扣一下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 </a:t>
            </a:r>
            <a:r>
              <a:rPr lang="en-US" altLang="zh-CN" dirty="0"/>
              <a:t>Subtitle </a:t>
            </a:r>
            <a:r>
              <a:rPr lang="zh-CN" altLang="en-US" dirty="0"/>
              <a:t>写成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刚开始是倒三角的 </a:t>
            </a:r>
            <a:r>
              <a:rPr lang="en-US" altLang="zh-CN" dirty="0"/>
              <a:t>bullet</a:t>
            </a:r>
            <a:r>
              <a:rPr lang="zh-CN" altLang="en-US" dirty="0"/>
              <a:t>，洗面详细描述的时候才是点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图有点不好看，比如 </a:t>
            </a:r>
            <a:r>
              <a:rPr lang="en-US" altLang="zh-CN" dirty="0"/>
              <a:t>Operations </a:t>
            </a:r>
            <a:r>
              <a:rPr lang="zh-CN" altLang="en-US" dirty="0"/>
              <a:t>完全可以不加阴影，另外最后一个饼和上面的间距太大了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还是有一些细节</a:t>
            </a:r>
            <a:r>
              <a:rPr lang="zh-CN" altLang="en-US" dirty="0"/>
              <a:t>，尽量调整好：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左边框省略号就在外头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这一页的副标题，直接可以是 </a:t>
            </a:r>
            <a:r>
              <a:rPr lang="en-US" altLang="zh-CN" dirty="0"/>
              <a:t>Fundamental Factors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还有点的方法，全部用斜三角即可，不要一会斜三角，一会方框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后续子标题改好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39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770" indent="0">
              <a:buNone/>
              <a:defRPr sz="1000"/>
            </a:lvl2pPr>
            <a:lvl3pPr marL="338455" indent="0">
              <a:buNone/>
              <a:defRPr sz="1000"/>
            </a:lvl3pPr>
            <a:lvl4pPr marL="535305" indent="0">
              <a:buNone/>
              <a:defRPr sz="1000"/>
            </a:lvl4pPr>
            <a:lvl5pPr marL="686435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95" indent="-188595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5"/>
              </a:spcBef>
              <a:buNone/>
              <a:defRPr sz="1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50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603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70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8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720" indent="-172720">
              <a:buFont typeface="Arial" panose="020B0604020202020204" pitchFamily="34" charset="0"/>
              <a:buChar char="•"/>
              <a:defRPr sz="2100" baseline="0"/>
            </a:lvl1pPr>
            <a:lvl2pPr marL="363855" indent="-191770">
              <a:spcBef>
                <a:spcPts val="630"/>
              </a:spcBef>
              <a:buFont typeface="Arial" panose="020B0604020202020204" pitchFamily="34" charset="0"/>
              <a:buChar char="–"/>
              <a:defRPr sz="2100"/>
            </a:lvl2pPr>
            <a:lvl3pPr marL="508000" indent="-143510">
              <a:spcBef>
                <a:spcPts val="210"/>
              </a:spcBef>
              <a:buFont typeface="Arial" panose="020B0604020202020204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图片 1296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/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indent="0" algn="l" defTabSz="95821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anose="020B0604020202020204" pitchFamily="34" charset="0"/>
        </a:defRPr>
      </a:lvl1pPr>
    </p:titleStyle>
    <p:bodyStyle>
      <a:lvl1pPr marL="188595" indent="-188595" algn="l" defTabSz="958215" rtl="0" eaLnBrk="1" latinLnBrk="0" hangingPunct="1">
        <a:lnSpc>
          <a:spcPct val="90000"/>
        </a:lnSpc>
        <a:spcBef>
          <a:spcPts val="1465"/>
        </a:spcBef>
        <a:buClr>
          <a:schemeClr val="bg2"/>
        </a:buClr>
        <a:buSzPct val="100000"/>
        <a:buFont typeface="Arial" panose="020B0604020202020204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1pPr>
      <a:lvl2pPr marL="325755" indent="-133985" algn="l" defTabSz="958215" rtl="0" eaLnBrk="1" latinLnBrk="0" hangingPunct="1">
        <a:lnSpc>
          <a:spcPct val="90000"/>
        </a:lnSpc>
        <a:spcBef>
          <a:spcPts val="945"/>
        </a:spcBef>
        <a:buClr>
          <a:schemeClr val="bg2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2pPr>
      <a:lvl3pPr marL="513080" indent="-188595" algn="l" defTabSz="958215" rtl="0" eaLnBrk="1" latinLnBrk="0" hangingPunct="1">
        <a:lnSpc>
          <a:spcPct val="90000"/>
        </a:lnSpc>
        <a:spcBef>
          <a:spcPts val="630"/>
        </a:spcBef>
        <a:buClr>
          <a:schemeClr val="bg2"/>
        </a:buClr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3pPr>
      <a:lvl4pPr marL="663575" indent="-143510" algn="l" defTabSz="95821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4pPr>
      <a:lvl5pPr marL="807085" indent="-143510" algn="l" defTabSz="95821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5pPr>
      <a:lvl6pPr marL="2633980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0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19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8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9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80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5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ata.eastmoney.com/report/stock.js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ryRen/Introduction-to-Fintech-DAP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910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/>
          <p:cNvSpPr txBox="1"/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95793" tIns="47896" rIns="95793" bIns="47896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US" sz="1800" dirty="0">
              <a:effectLst/>
              <a:latin typeface="Palatino Linotype" panose="0204050205050503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/>
          <p:cNvSpPr txBox="1"/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Nov 4,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651" y="909514"/>
            <a:ext cx="9906064" cy="5848847"/>
            <a:chOff x="-1651" y="909514"/>
            <a:chExt cx="9906064" cy="5848847"/>
          </a:xfrm>
        </p:grpSpPr>
        <p:sp>
          <p:nvSpPr>
            <p:cNvPr id="55" name="TextBox 54"/>
            <p:cNvSpPr txBox="1"/>
            <p:nvPr/>
          </p:nvSpPr>
          <p:spPr>
            <a:xfrm>
              <a:off x="0" y="6389029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no perfect ACC and F1 when use Regression Modeling ?</a:t>
              </a:r>
              <a:endParaRPr lang="en-US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-1651" y="909514"/>
              <a:ext cx="9906064" cy="5382447"/>
              <a:chOff x="-1651" y="909514"/>
              <a:chExt cx="9906064" cy="538244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" y="3634465"/>
                <a:ext cx="4783333" cy="1986670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67676" y="3353041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0.96, F1 = 0.65</a:t>
                </a:r>
                <a:endPara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000009.sz</a:t>
                </a:r>
                <a:endParaRPr lang="en-US" sz="18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76489" y="5708660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 1.00</a:t>
                </a:r>
                <a:endPara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000021.sz</a:t>
                </a:r>
                <a:endParaRPr lang="en-US" sz="1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687757" y="3353041"/>
                <a:ext cx="348460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0.99, F1 = 0.66</a:t>
                </a:r>
                <a:endPara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631035" y="5708659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 1.00</a:t>
                </a:r>
                <a:endPara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占位符 8"/>
              <p:cNvSpPr txBox="1"/>
              <p:nvPr/>
            </p:nvSpPr>
            <p:spPr>
              <a:xfrm>
                <a:off x="-1651" y="6076517"/>
                <a:ext cx="9906063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821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1pPr>
                <a:lvl2pPr marL="191770" indent="0" algn="l" defTabSz="958215" rtl="0" eaLnBrk="1" latinLnBrk="0" hangingPunct="1">
                  <a:lnSpc>
                    <a:spcPct val="90000"/>
                  </a:lnSpc>
                  <a:spcBef>
                    <a:spcPts val="945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2pPr>
                <a:lvl3pPr marL="338455" indent="0" algn="l" defTabSz="958215" rtl="0" eaLnBrk="1" latinLnBrk="0" hangingPunct="1">
                  <a:lnSpc>
                    <a:spcPct val="90000"/>
                  </a:lnSpc>
                  <a:spcBef>
                    <a:spcPts val="630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3pPr>
                <a:lvl4pPr marL="535305" indent="0" algn="l" defTabSz="95821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4pPr>
                <a:lvl5pPr marL="686435" indent="0" algn="l" defTabSz="95821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5pPr>
                <a:lvl6pPr marL="2633980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40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19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098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8. </a:t>
                </a:r>
                <a:r>
                  <a:rPr lang="en-US" sz="1400" dirty="0"/>
                  <a:t>In</a:t>
                </a:r>
                <a:r>
                  <a:rPr lang="en-US" altLang="zh-CN" sz="1400" dirty="0"/>
                  <a:t>-Sample Single Stock Modeling Result. We got the theoretically “perfect” result.</a:t>
                </a:r>
                <a:endParaRPr lang="en-US" sz="1400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9209" y="3631364"/>
                <a:ext cx="4783331" cy="1989771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9" y="1278751"/>
                <a:ext cx="4783333" cy="198667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209" y="1277190"/>
                <a:ext cx="4778932" cy="198484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1</a:t>
            </a:r>
            <a:r>
              <a:rPr lang="en-US" dirty="0"/>
              <a:t>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650" y="1197546"/>
            <a:ext cx="9906063" cy="5483368"/>
            <a:chOff x="-1650" y="909514"/>
            <a:chExt cx="9906063" cy="5483368"/>
          </a:xfrm>
        </p:grpSpPr>
        <p:sp>
          <p:nvSpPr>
            <p:cNvPr id="42" name="TextBox 41"/>
            <p:cNvSpPr txBox="1"/>
            <p:nvPr/>
          </p:nvSpPr>
          <p:spPr>
            <a:xfrm>
              <a:off x="-1650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en-US" sz="1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55709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Big_MLP</a:t>
              </a:r>
              <a:endParaRPr lang="en-US" sz="1800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3753830"/>
              <a:ext cx="4778932" cy="1993032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46" name="TextBox 45"/>
            <p:cNvSpPr txBox="1"/>
            <p:nvPr/>
          </p:nvSpPr>
          <p:spPr>
            <a:xfrm>
              <a:off x="676489" y="583112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 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0.46</a:t>
              </a:r>
              <a:endPara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/>
            <p:cNvSpPr txBox="1"/>
            <p:nvPr/>
          </p:nvSpPr>
          <p:spPr>
            <a:xfrm>
              <a:off x="-1" y="6177438"/>
              <a:ext cx="9904413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9</a:t>
              </a:r>
              <a:r>
                <a:rPr lang="en-US" altLang="zh-CN" sz="1400" b="1" dirty="0"/>
                <a:t> (a)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Overall Stocks Modeling Result (MLP and </a:t>
              </a:r>
              <a:r>
                <a:rPr lang="en-US" altLang="zh-CN" sz="1400" dirty="0" err="1"/>
                <a:t>Big_MLP</a:t>
              </a:r>
              <a:r>
                <a:rPr lang="en-US" altLang="zh-CN" sz="1400" dirty="0"/>
                <a:t>).</a:t>
              </a:r>
              <a:endParaRPr lang="en-US" sz="14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1278846"/>
              <a:ext cx="4831594" cy="1993032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53" name="TextBox 52"/>
            <p:cNvSpPr txBox="1"/>
            <p:nvPr/>
          </p:nvSpPr>
          <p:spPr>
            <a:xfrm>
              <a:off x="767676" y="3353041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55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endParaRPr lang="en-US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7" y="3753830"/>
              <a:ext cx="4870027" cy="199303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655087" y="5831713"/>
              <a:ext cx="3550396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0.64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0.56</a:t>
              </a:r>
              <a:endPara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6" y="1278845"/>
              <a:ext cx="4870028" cy="1993033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732640" y="3352614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en-US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42590" y="1084437"/>
            <a:ext cx="6419232" cy="5405697"/>
            <a:chOff x="1462793" y="1120258"/>
            <a:chExt cx="6419232" cy="5405697"/>
          </a:xfrm>
        </p:grpSpPr>
        <p:sp>
          <p:nvSpPr>
            <p:cNvPr id="9" name="TextBox 8"/>
            <p:cNvSpPr txBox="1"/>
            <p:nvPr/>
          </p:nvSpPr>
          <p:spPr>
            <a:xfrm>
              <a:off x="1462793" y="2562966"/>
              <a:ext cx="553998" cy="23980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en-US" sz="2400" b="1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022386" y="1120258"/>
              <a:ext cx="5859639" cy="5405697"/>
              <a:chOff x="2022385" y="1278336"/>
              <a:chExt cx="5859639" cy="540569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4045184"/>
                <a:ext cx="5859639" cy="2398026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77006" y="6490134"/>
                <a:ext cx="3550396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</a:t>
                </a:r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0.64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</a:t>
                </a:r>
                <a:r>
                  <a:rPr lang="en-US" altLang="zh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0.58</a:t>
                </a:r>
                <a:endPara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1278336"/>
                <a:ext cx="5859639" cy="239802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254784" y="3726158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</a:t>
                </a:r>
                <a:endPara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" name="文本占位符 8"/>
          <p:cNvSpPr txBox="1"/>
          <p:nvPr/>
        </p:nvSpPr>
        <p:spPr>
          <a:xfrm>
            <a:off x="-3161" y="6537058"/>
            <a:ext cx="9904413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9</a:t>
            </a:r>
            <a:r>
              <a:rPr lang="en-US" altLang="zh-CN" sz="1400" b="1" dirty="0"/>
              <a:t> (b)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Overall Stocks Modeling Result (Conv).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316912" y="2329539"/>
            <a:ext cx="3017388" cy="880775"/>
          </a:xfrm>
          <a:prstGeom prst="roundRect">
            <a:avLst>
              <a:gd name="adj" fmla="val 10252"/>
            </a:avLst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1400" b="1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 &amp; ACC </a:t>
            </a: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文本占位符 8"/>
          <p:cNvSpPr txBox="1"/>
          <p:nvPr/>
        </p:nvSpPr>
        <p:spPr>
          <a:xfrm>
            <a:off x="1636574" y="5985785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10. </a:t>
            </a:r>
            <a:r>
              <a:rPr lang="en-US" sz="1400" dirty="0"/>
              <a:t>Single Stock Out-Sample Modeling.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567324" y="1989634"/>
            <a:ext cx="5324371" cy="3600400"/>
            <a:chOff x="466919" y="1917626"/>
            <a:chExt cx="5324371" cy="3600400"/>
          </a:xfrm>
        </p:grpSpPr>
        <p:sp>
          <p:nvSpPr>
            <p:cNvPr id="7" name="Rounded Rectangle 6"/>
            <p:cNvSpPr/>
            <p:nvPr/>
          </p:nvSpPr>
          <p:spPr>
            <a:xfrm>
              <a:off x="3350026" y="1917626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350027" y="2313670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1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50026" y="3007537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50027" y="3403581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2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350026" y="4833950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360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350027" y="5229994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</a:t>
              </a:r>
              <a:r>
                <a:rPr lang="en-US" altLang="zh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360</a:t>
              </a:r>
              <a:endParaRPr lang="en-US" sz="13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69707" y="3906764"/>
              <a:ext cx="4868459" cy="684076"/>
            </a:xfrm>
            <a:prstGeom prst="roundRect">
              <a:avLst/>
            </a:prstGeom>
            <a:noFill/>
            <a:ln w="1905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</a:t>
              </a:r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5445317" y="2061642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>
              <a:off x="5445317" y="3151553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5445317" y="4977966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69708" y="1917626"/>
              <a:ext cx="2073154" cy="684076"/>
              <a:chOff x="469708" y="1917626"/>
              <a:chExt cx="2073154" cy="684076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69708" y="1917626"/>
                <a:ext cx="2073154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14798" y="209214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1191003" y="2092142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872580" y="2092142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15" name="Elbow Connector 14"/>
            <p:cNvCxnSpPr>
              <a:stCxn id="28" idx="0"/>
              <a:endCxn id="7" idx="0"/>
            </p:cNvCxnSpPr>
            <p:nvPr/>
          </p:nvCxnSpPr>
          <p:spPr>
            <a:xfrm rot="5400000" flipH="1" flipV="1">
              <a:off x="2497093" y="245139"/>
              <a:ext cx="174516" cy="3519491"/>
            </a:xfrm>
            <a:prstGeom prst="bentConnector3">
              <a:avLst>
                <a:gd name="adj1" fmla="val 200168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30" idx="2"/>
              <a:endCxn id="23" idx="2"/>
            </p:cNvCxnSpPr>
            <p:nvPr/>
          </p:nvCxnSpPr>
          <p:spPr>
            <a:xfrm rot="16200000" flipH="1">
              <a:off x="3843192" y="769067"/>
              <a:ext cx="30501" cy="3346736"/>
            </a:xfrm>
            <a:prstGeom prst="bentConnector3">
              <a:avLst>
                <a:gd name="adj1" fmla="val 920022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466919" y="3004431"/>
              <a:ext cx="2073154" cy="684076"/>
              <a:chOff x="469708" y="1917626"/>
              <a:chExt cx="2073154" cy="684076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469708" y="1917626"/>
                <a:ext cx="2073154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514798" y="209214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1191003" y="2092142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872580" y="2092142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64" name="Elbow Connector 63"/>
            <p:cNvCxnSpPr>
              <a:stCxn id="61" idx="0"/>
              <a:endCxn id="12" idx="0"/>
            </p:cNvCxnSpPr>
            <p:nvPr/>
          </p:nvCxnSpPr>
          <p:spPr>
            <a:xfrm rot="5400000" flipH="1" flipV="1">
              <a:off x="2497252" y="1332102"/>
              <a:ext cx="171410" cy="3522280"/>
            </a:xfrm>
            <a:prstGeom prst="bentConnector3">
              <a:avLst>
                <a:gd name="adj1" fmla="val 201984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3" idx="2"/>
              <a:endCxn id="24" idx="2"/>
            </p:cNvCxnSpPr>
            <p:nvPr/>
          </p:nvCxnSpPr>
          <p:spPr>
            <a:xfrm rot="16200000" flipH="1">
              <a:off x="3840244" y="1856030"/>
              <a:ext cx="33607" cy="3349525"/>
            </a:xfrm>
            <a:prstGeom prst="bentConnector3">
              <a:avLst>
                <a:gd name="adj1" fmla="val 780215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467980" y="4827742"/>
              <a:ext cx="2073154" cy="684076"/>
              <a:chOff x="469708" y="1917626"/>
              <a:chExt cx="2073154" cy="684076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469708" y="1917626"/>
                <a:ext cx="2073154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14798" y="209214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191003" y="2092142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872580" y="2092142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79" name="Elbow Connector 78"/>
            <p:cNvCxnSpPr>
              <a:stCxn id="76" idx="0"/>
              <a:endCxn id="17" idx="0"/>
            </p:cNvCxnSpPr>
            <p:nvPr/>
          </p:nvCxnSpPr>
          <p:spPr>
            <a:xfrm rot="5400000" flipH="1" flipV="1">
              <a:off x="2499333" y="3157495"/>
              <a:ext cx="168308" cy="3521219"/>
            </a:xfrm>
            <a:prstGeom prst="bentConnector3">
              <a:avLst>
                <a:gd name="adj1" fmla="val 197471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78" idx="2"/>
              <a:endCxn id="25" idx="2"/>
            </p:cNvCxnSpPr>
            <p:nvPr/>
          </p:nvCxnSpPr>
          <p:spPr>
            <a:xfrm rot="16200000" flipH="1">
              <a:off x="3839224" y="3681423"/>
              <a:ext cx="36709" cy="3348464"/>
            </a:xfrm>
            <a:prstGeom prst="bentConnector3">
              <a:avLst>
                <a:gd name="adj1" fmla="val 722736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6694954" y="3691692"/>
            <a:ext cx="2261304" cy="175432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 have a </a:t>
            </a:r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larger number of parameters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the training sample data.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dirty="0"/>
          </a:p>
        </p:txBody>
      </p:sp>
      <p:grpSp>
        <p:nvGrpSpPr>
          <p:cNvPr id="3" name="Group 2"/>
          <p:cNvGrpSpPr/>
          <p:nvPr>
            <p:custDataLst>
              <p:tags r:id="rId1"/>
            </p:custDataLst>
          </p:nvPr>
        </p:nvGrpSpPr>
        <p:grpSpPr>
          <a:xfrm>
            <a:off x="0" y="990050"/>
            <a:ext cx="9906063" cy="5370005"/>
            <a:chOff x="0" y="909514"/>
            <a:chExt cx="9906063" cy="5370005"/>
          </a:xfrm>
        </p:grpSpPr>
        <p:sp>
          <p:nvSpPr>
            <p:cNvPr id="67" name="文本占位符 8"/>
            <p:cNvSpPr txBox="1"/>
            <p:nvPr/>
          </p:nvSpPr>
          <p:spPr>
            <a:xfrm>
              <a:off x="1631422" y="6064075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11. </a:t>
              </a:r>
              <a:r>
                <a:rPr lang="en-US" sz="1400" dirty="0"/>
                <a:t>The Result of Single Stock Out-Sample Modeling.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0" y="909514"/>
              <a:ext cx="9906063" cy="5003408"/>
              <a:chOff x="10515" y="1096338"/>
              <a:chExt cx="9906063" cy="5003408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0515" y="1096338"/>
                <a:ext cx="9906063" cy="369332"/>
                <a:chOff x="10515" y="1096338"/>
                <a:chExt cx="9906063" cy="369332"/>
              </a:xfrm>
            </p:grpSpPr>
            <p:sp>
              <p:nvSpPr>
                <p:cNvPr id="96" name="TextBox 95"/>
                <p:cNvSpPr txBox="1"/>
                <p:nvPr/>
              </p:nvSpPr>
              <p:spPr>
                <a:xfrm>
                  <a:off x="10515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000009.sz</a:t>
                  </a:r>
                  <a:endParaRPr lang="en-US" sz="18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967874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00002</a:t>
                  </a:r>
                  <a:r>
                    <a:rPr lang="en-US" altLang="zh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.sz</a:t>
                  </a:r>
                  <a:endParaRPr lang="en-US" sz="1800" dirty="0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2568" y="1456400"/>
                <a:ext cx="9800307" cy="4643346"/>
                <a:chOff x="62568" y="1456400"/>
                <a:chExt cx="9800307" cy="4643346"/>
              </a:xfrm>
            </p:grpSpPr>
            <p:sp>
              <p:nvSpPr>
                <p:cNvPr id="85" name="TextBox 84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541950" y="3523604"/>
                  <a:ext cx="385438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0.44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0.29</a:t>
                  </a:r>
                  <a:endPara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Box 8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5529106" y="3525513"/>
                  <a:ext cx="3853620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endPara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TextBox 87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45580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0.53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0.34</a:t>
                  </a:r>
                  <a:endPara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90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541481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0.48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0.46</a:t>
                  </a:r>
                  <a:endPara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" name="Picture 91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8" y="1464014"/>
                  <a:ext cx="4813152" cy="1999055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3" name="Picture 92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3805" y="1456400"/>
                  <a:ext cx="4809070" cy="1997360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4" name="Picture 9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7" y="3830744"/>
                  <a:ext cx="4783331" cy="1986669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  <p:pic>
              <p:nvPicPr>
                <p:cNvPr id="95" name="Picture 94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659" y="3825271"/>
                  <a:ext cx="4783330" cy="1992142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Summary </a:t>
            </a:r>
            <a:r>
              <a:rPr lang="en-US" dirty="0"/>
              <a:t>Result</a:t>
            </a:r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0585506-AD71-B746-B54E-DC606AD0CEAF}"/>
              </a:ext>
            </a:extLst>
          </p:cNvPr>
          <p:cNvSpPr txBox="1"/>
          <p:nvPr/>
        </p:nvSpPr>
        <p:spPr>
          <a:xfrm>
            <a:off x="1636574" y="1012197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Table 1. </a:t>
            </a:r>
            <a:r>
              <a:rPr lang="en-US" sz="1400" dirty="0"/>
              <a:t>The Result of Overall Stock Out-Sample Modeling.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D30102-4814-C447-B6EB-F3CB142EA8C0}"/>
              </a:ext>
            </a:extLst>
          </p:cNvPr>
          <p:cNvGrpSpPr/>
          <p:nvPr/>
        </p:nvGrpSpPr>
        <p:grpSpPr>
          <a:xfrm>
            <a:off x="2687060" y="1376958"/>
            <a:ext cx="4530292" cy="5367536"/>
            <a:chOff x="2687060" y="1413570"/>
            <a:chExt cx="4530292" cy="5367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B4FED0-432A-5240-B619-84E91AA7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060" y="1413570"/>
              <a:ext cx="4530292" cy="5367536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CFC240B-5DB5-784C-A971-C3969829FC2B}"/>
                </a:ext>
              </a:extLst>
            </p:cNvPr>
            <p:cNvSpPr/>
            <p:nvPr/>
          </p:nvSpPr>
          <p:spPr>
            <a:xfrm>
              <a:off x="4844194" y="2529694"/>
              <a:ext cx="2373158" cy="180020"/>
            </a:xfrm>
            <a:prstGeom prst="roundRect">
              <a:avLst/>
            </a:prstGeom>
            <a:noFill/>
            <a:ln w="19050" cap="flat">
              <a:solidFill>
                <a:schemeClr val="bg2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287CEC-1F6E-1847-983B-7F83E29FD7D7}"/>
                </a:ext>
              </a:extLst>
            </p:cNvPr>
            <p:cNvSpPr/>
            <p:nvPr/>
          </p:nvSpPr>
          <p:spPr>
            <a:xfrm>
              <a:off x="4844194" y="4293890"/>
              <a:ext cx="2373158" cy="322566"/>
            </a:xfrm>
            <a:prstGeom prst="roundRect">
              <a:avLst/>
            </a:prstGeom>
            <a:noFill/>
            <a:ln w="19050" cap="flat">
              <a:solidFill>
                <a:schemeClr val="bg2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75E1E48-FA60-B545-9F29-24AF27B96DAB}"/>
                </a:ext>
              </a:extLst>
            </p:cNvPr>
            <p:cNvSpPr/>
            <p:nvPr/>
          </p:nvSpPr>
          <p:spPr>
            <a:xfrm>
              <a:off x="4844194" y="5950074"/>
              <a:ext cx="2373158" cy="180020"/>
            </a:xfrm>
            <a:prstGeom prst="roundRect">
              <a:avLst/>
            </a:prstGeom>
            <a:noFill/>
            <a:ln w="19050" cap="flat">
              <a:solidFill>
                <a:schemeClr val="bg2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492AECD-3D29-FB40-8D50-6D2511034993}"/>
                </a:ext>
              </a:extLst>
            </p:cNvPr>
            <p:cNvSpPr/>
            <p:nvPr/>
          </p:nvSpPr>
          <p:spPr>
            <a:xfrm>
              <a:off x="4844194" y="6597590"/>
              <a:ext cx="2373158" cy="180020"/>
            </a:xfrm>
            <a:prstGeom prst="roundRect">
              <a:avLst/>
            </a:prstGeom>
            <a:noFill/>
            <a:ln w="19050" cap="flat">
              <a:solidFill>
                <a:schemeClr val="bg2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20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3.3 Out-Sample Backtesting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0" y="2292696"/>
            <a:ext cx="8685530" cy="39173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456593E-76AC-D548-9D6D-F15C27BFACF8}"/>
              </a:ext>
            </a:extLst>
          </p:cNvPr>
          <p:cNvGrpSpPr/>
          <p:nvPr/>
        </p:nvGrpSpPr>
        <p:grpSpPr>
          <a:xfrm>
            <a:off x="1017171" y="1173560"/>
            <a:ext cx="7870070" cy="1113155"/>
            <a:chOff x="728633" y="1161415"/>
            <a:chExt cx="7870070" cy="1113155"/>
          </a:xfrm>
        </p:grpSpPr>
        <p:sp>
          <p:nvSpPr>
            <p:cNvPr id="21" name="Rounded Rectangle 20"/>
            <p:cNvSpPr/>
            <p:nvPr/>
          </p:nvSpPr>
          <p:spPr>
            <a:xfrm>
              <a:off x="3685540" y="1161415"/>
              <a:ext cx="2073275" cy="111315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Daily:</a:t>
              </a: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 50% largest</a:t>
              </a: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 50% smallest</a:t>
              </a:r>
            </a:p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PV weighted</a:t>
              </a:r>
            </a:p>
          </p:txBody>
        </p:sp>
        <p:sp>
          <p:nvSpPr>
            <p:cNvPr id="5" name="Rounded Rectangle 20"/>
            <p:cNvSpPr/>
            <p:nvPr/>
          </p:nvSpPr>
          <p:spPr>
            <a:xfrm>
              <a:off x="6525548" y="1389813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Trading Strategy</a:t>
              </a:r>
            </a:p>
          </p:txBody>
        </p:sp>
        <p:sp>
          <p:nvSpPr>
            <p:cNvPr id="24" name="Notched Right Arrow 23"/>
            <p:cNvSpPr/>
            <p:nvPr/>
          </p:nvSpPr>
          <p:spPr>
            <a:xfrm>
              <a:off x="5840798" y="1486217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20"/>
            <p:cNvSpPr/>
            <p:nvPr/>
          </p:nvSpPr>
          <p:spPr>
            <a:xfrm>
              <a:off x="728633" y="1389813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Value(PV)</a:t>
              </a:r>
              <a:endPara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Notched Right Arrow 23"/>
            <p:cNvSpPr/>
            <p:nvPr/>
          </p:nvSpPr>
          <p:spPr>
            <a:xfrm>
              <a:off x="2960438" y="1444307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90758" y="6191885"/>
            <a:ext cx="2125980" cy="1930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en-US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Backtesing Parameters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89516" y="6191885"/>
            <a:ext cx="2125980" cy="1930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Backtesing 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3.3 Out-Sample Backtesting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67" y="1089534"/>
            <a:ext cx="6992078" cy="45378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2" name="表格 2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335402"/>
              </p:ext>
            </p:extLst>
          </p:nvPr>
        </p:nvGraphicFramePr>
        <p:xfrm>
          <a:off x="1456167" y="6058086"/>
          <a:ext cx="6992078" cy="626745"/>
        </p:xfrm>
        <a:graphic>
          <a:graphicData uri="http://schemas.openxmlformats.org/drawingml/2006/table">
            <a:tbl>
              <a:tblPr firstRow="1">
                <a:tableStyleId>{146133F9-99C3-4469-ADD7-513B06022441}</a:tableStyleId>
              </a:tblPr>
              <a:tblGrid>
                <a:gridCol w="97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2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0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08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return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win_rate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sharpe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turnover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drawdown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dd_sdate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dd_edate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0.07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0.59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3.80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0.90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0.02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20240130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20240205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占位符 8">
            <a:extLst>
              <a:ext uri="{FF2B5EF4-FFF2-40B4-BE49-F238E27FC236}">
                <a16:creationId xmlns:a16="http://schemas.microsoft.com/office/drawing/2014/main" id="{90439B52-B4B8-D341-9814-BDF47E8E2620}"/>
              </a:ext>
            </a:extLst>
          </p:cNvPr>
          <p:cNvSpPr txBox="1"/>
          <p:nvPr/>
        </p:nvSpPr>
        <p:spPr>
          <a:xfrm>
            <a:off x="1456167" y="5662622"/>
            <a:ext cx="6992078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12. </a:t>
            </a:r>
            <a:r>
              <a:rPr lang="en-US" sz="1400" dirty="0"/>
              <a:t>The Result of Out-Sample </a:t>
            </a:r>
            <a:r>
              <a:rPr lang="en-US" sz="1400" dirty="0" err="1"/>
              <a:t>Backtesting</a:t>
            </a:r>
            <a:r>
              <a:rPr lang="en-US" sz="1400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9281" y="6601056"/>
            <a:ext cx="2850141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13.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7989" y="1039117"/>
            <a:ext cx="6372709" cy="11035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Purpose</a:t>
            </a:r>
            <a:r>
              <a:rPr lang="zh-CN" altLang="en-US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 evaluate factors and figure out their contribution to the final result</a:t>
            </a:r>
            <a:r>
              <a:rPr lang="zh-CN" altLang="zh-CN" sz="1800" dirty="0">
                <a:effectLst/>
              </a:rPr>
              <a:t> 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/>
          <p:cNvSpPr/>
          <p:nvPr/>
        </p:nvSpPr>
        <p:spPr>
          <a:xfrm>
            <a:off x="149311" y="2171831"/>
            <a:ext cx="2484275" cy="120768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797727" y="2580128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1783" y="1940346"/>
            <a:ext cx="6383060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Generate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Feature Importance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for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558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Factors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&amp;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Select  top 10% important factors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by </a:t>
            </a:r>
            <a:r>
              <a:rPr lang="en-US" altLang="zh-CN" sz="160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XGBoost</a:t>
            </a:r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zh-CN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24" y="2819982"/>
            <a:ext cx="3496908" cy="37427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t="1174"/>
          <a:stretch>
            <a:fillRect/>
          </a:stretch>
        </p:blipFill>
        <p:spPr bwMode="auto">
          <a:xfrm>
            <a:off x="6391332" y="2910650"/>
            <a:ext cx="3496908" cy="3690406"/>
          </a:xfrm>
          <a:prstGeom prst="rect">
            <a:avLst/>
          </a:prstGeom>
          <a:ln>
            <a:noFill/>
          </a:ln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BF028E0B-7EAC-FA46-AD9F-DF203021F8A0}"/>
              </a:ext>
            </a:extLst>
          </p:cNvPr>
          <p:cNvSpPr txBox="1"/>
          <p:nvPr/>
        </p:nvSpPr>
        <p:spPr>
          <a:xfrm>
            <a:off x="3527135" y="6595190"/>
            <a:ext cx="2850141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14.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Top10% Feature Importance 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9F8B947E-4641-F44A-9EE8-6B071182E937}"/>
              </a:ext>
            </a:extLst>
          </p:cNvPr>
          <p:cNvSpPr txBox="1"/>
          <p:nvPr/>
        </p:nvSpPr>
        <p:spPr>
          <a:xfrm>
            <a:off x="6714715" y="6595190"/>
            <a:ext cx="2850141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15.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Top10% Feature Correlation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30563" y="6608819"/>
            <a:ext cx="3050051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16.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/>
          <p:cNvSpPr/>
          <p:nvPr/>
        </p:nvSpPr>
        <p:spPr>
          <a:xfrm>
            <a:off x="313452" y="3347490"/>
            <a:ext cx="2484275" cy="23145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864069" y="4373571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07899" y="1096688"/>
            <a:ext cx="6383060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2. Dimensionality Reduction via PCA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(Rest “eliminated” Factors)</a:t>
            </a:r>
          </a:p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500 Factors =&gt; 79</a:t>
            </a:r>
            <a:r>
              <a:rPr lang="zh-CN" altLang="en-US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Principle</a:t>
            </a:r>
            <a:r>
              <a:rPr lang="zh-CN" altLang="en-US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Components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762275" y="3593112"/>
            <a:ext cx="5274310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17.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Scree Plot for PCA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75" y="1730102"/>
            <a:ext cx="5274310" cy="1884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71347" y="3887290"/>
            <a:ext cx="5929884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3. Evaluation of New Factors Using Lasso Regression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by driving less significant coefficients to zero</a:t>
            </a:r>
          </a:p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79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Principle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Components =&gt; 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Components</a:t>
            </a:r>
            <a:r>
              <a:rPr lang="zh-CN" altLang="zh-CN" sz="1200" dirty="0">
                <a:effectLst/>
              </a:rPr>
              <a:t> </a:t>
            </a:r>
            <a:r>
              <a:rPr lang="zh-CN" altLang="zh-CN" sz="14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endParaRPr lang="zh-CN" altLang="en-US" sz="1400" dirty="0">
              <a:latin typeface="Palatino Linotype" panose="02040502050505030304" pitchFamily="18" charset="0"/>
              <a:ea typeface="等线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09" y="4735466"/>
            <a:ext cx="3960440" cy="1957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556069" y="6599585"/>
            <a:ext cx="3960440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18.</a:t>
            </a:r>
            <a:r>
              <a:rPr lang="zh-CN" altLang="en-US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by Lasso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Which factors matter?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Project 1 Framework</a:t>
            </a:r>
          </a:p>
        </p:txBody>
      </p:sp>
      <p:sp>
        <p:nvSpPr>
          <p:cNvPr id="64" name="文本占位符 8"/>
          <p:cNvSpPr txBox="1"/>
          <p:nvPr/>
        </p:nvSpPr>
        <p:spPr>
          <a:xfrm>
            <a:off x="1636574" y="6281005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33C2AE-1443-6F4D-A729-681D38F64C94}"/>
              </a:ext>
            </a:extLst>
          </p:cNvPr>
          <p:cNvGrpSpPr/>
          <p:nvPr/>
        </p:nvGrpSpPr>
        <p:grpSpPr>
          <a:xfrm>
            <a:off x="965914" y="1213207"/>
            <a:ext cx="7972584" cy="4763336"/>
            <a:chOff x="754649" y="1276417"/>
            <a:chExt cx="7972584" cy="4763336"/>
          </a:xfrm>
        </p:grpSpPr>
        <p:sp>
          <p:nvSpPr>
            <p:cNvPr id="25" name="Rounded Rectangle 24"/>
            <p:cNvSpPr/>
            <p:nvPr/>
          </p:nvSpPr>
          <p:spPr>
            <a:xfrm>
              <a:off x="1453940" y="4074601"/>
              <a:ext cx="2905046" cy="751934"/>
            </a:xfrm>
            <a:prstGeom prst="roundRect">
              <a:avLst>
                <a:gd name="adj" fmla="val 1025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<a:noAutofit/>
            </a:bodyPr>
            <a:lstStyle/>
            <a:p>
              <a:endParaRPr lang="en-US" sz="1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圆柱体 4"/>
            <p:cNvSpPr/>
            <p:nvPr/>
          </p:nvSpPr>
          <p:spPr>
            <a:xfrm>
              <a:off x="1435856" y="1979718"/>
              <a:ext cx="771782" cy="586883"/>
            </a:xfrm>
            <a:prstGeom prst="can">
              <a:avLst>
                <a:gd name="adj" fmla="val 1346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900" i="1" u="sng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&amp; Min</a:t>
              </a:r>
              <a:r>
                <a:rPr lang="zh-CN" altLang="en-US" sz="900" i="1" u="sng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Trading</a:t>
              </a:r>
            </a:p>
            <a:p>
              <a:pPr algn="ctr" defTabSz="742950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Data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35856" y="1281984"/>
              <a:ext cx="2923130" cy="4320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 i="0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Component Stocks  of CSI500</a:t>
              </a:r>
              <a:endPara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圆柱体 4"/>
            <p:cNvSpPr/>
            <p:nvPr/>
          </p:nvSpPr>
          <p:spPr>
            <a:xfrm>
              <a:off x="2321398" y="1968814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Data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圆柱体 4"/>
            <p:cNvSpPr/>
            <p:nvPr/>
          </p:nvSpPr>
          <p:spPr>
            <a:xfrm>
              <a:off x="3602902" y="1968813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Data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709618" y="1281984"/>
              <a:ext cx="1951927" cy="43204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 i="0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600" b="1" i="0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ollecting Dataset</a:t>
              </a:r>
              <a:endPara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左大括号 6"/>
            <p:cNvSpPr/>
            <p:nvPr/>
          </p:nvSpPr>
          <p:spPr>
            <a:xfrm rot="5400000">
              <a:off x="2770029" y="331400"/>
              <a:ext cx="254781" cy="3020052"/>
            </a:xfrm>
            <a:prstGeom prst="leftBrace">
              <a:avLst>
                <a:gd name="adj1" fmla="val 88490"/>
                <a:gd name="adj2" fmla="val 50000"/>
              </a:avLst>
            </a:prstGeom>
            <a:noFill/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742950"/>
              <a:endParaRPr lang="zh-CN" altLang="en-US" sz="146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 rot="5400000">
              <a:off x="2770029" y="2424053"/>
              <a:ext cx="254782" cy="688034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451554" y="3012929"/>
              <a:ext cx="2907432" cy="606613"/>
              <a:chOff x="1451554" y="3012929"/>
              <a:chExt cx="2907432" cy="6066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圆柱体 4"/>
              <p:cNvSpPr/>
              <p:nvPr/>
            </p:nvSpPr>
            <p:spPr>
              <a:xfrm>
                <a:off x="1451554" y="3032659"/>
                <a:ext cx="756084" cy="586883"/>
              </a:xfrm>
              <a:prstGeom prst="can">
                <a:avLst>
                  <a:gd name="adj" fmla="val 1346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Daily Trading</a:t>
                </a:r>
              </a:p>
              <a:p>
                <a:pPr algn="ctr" defTabSz="742950"/>
                <a:r>
                  <a:rPr lang="en-US" altLang="zh-CN" sz="1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Factors</a:t>
                </a:r>
                <a:endParaRPr lang="zh-CN" altLang="en-US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圆柱体 4"/>
              <p:cNvSpPr/>
              <p:nvPr/>
            </p:nvSpPr>
            <p:spPr>
              <a:xfrm>
                <a:off x="2321398" y="3012930"/>
                <a:ext cx="1170130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Fundamental</a:t>
                </a:r>
              </a:p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Factors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圆柱体 4"/>
              <p:cNvSpPr/>
              <p:nvPr/>
            </p:nvSpPr>
            <p:spPr>
              <a:xfrm>
                <a:off x="3602902" y="3012929"/>
                <a:ext cx="75608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Macro </a:t>
                </a:r>
              </a:p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Factors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6775306" y="1276417"/>
              <a:ext cx="1951927" cy="432048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 i="0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Engineering</a:t>
              </a:r>
              <a:endPara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: 圆角 113"/>
            <p:cNvSpPr/>
            <p:nvPr/>
          </p:nvSpPr>
          <p:spPr>
            <a:xfrm>
              <a:off x="1501561" y="4415773"/>
              <a:ext cx="708463" cy="3077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MLP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53938" y="4059285"/>
              <a:ext cx="2527006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chine Learning Models </a:t>
              </a:r>
              <a:r>
                <a:rPr lang="en-US" altLang="zh-CN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🔥</a:t>
              </a:r>
              <a:endParaRPr lang="en-US" sz="1400" dirty="0"/>
            </a:p>
          </p:txBody>
        </p:sp>
        <p:sp>
          <p:nvSpPr>
            <p:cNvPr id="28" name="矩形: 圆角 113"/>
            <p:cNvSpPr/>
            <p:nvPr/>
          </p:nvSpPr>
          <p:spPr>
            <a:xfrm>
              <a:off x="2331213" y="4415684"/>
              <a:ext cx="708463" cy="3077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LSTM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: 圆角 113"/>
            <p:cNvSpPr/>
            <p:nvPr/>
          </p:nvSpPr>
          <p:spPr>
            <a:xfrm>
              <a:off x="3603781" y="4415683"/>
              <a:ext cx="708463" cy="3077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: 圆角 113"/>
            <p:cNvSpPr/>
            <p:nvPr/>
          </p:nvSpPr>
          <p:spPr>
            <a:xfrm>
              <a:off x="3039677" y="4418475"/>
              <a:ext cx="560108" cy="307777"/>
            </a:xfrm>
            <a:prstGeom prst="roundRect">
              <a:avLst/>
            </a:prstGeom>
            <a:noFill/>
            <a:ln w="1270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···</a:t>
              </a:r>
              <a:endPara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 rot="5400000">
              <a:off x="2779072" y="3505171"/>
              <a:ext cx="254782" cy="688034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Elbow Connector 32"/>
            <p:cNvCxnSpPr>
              <a:stCxn id="24" idx="3"/>
              <a:endCxn id="25" idx="3"/>
            </p:cNvCxnSpPr>
            <p:nvPr/>
          </p:nvCxnSpPr>
          <p:spPr>
            <a:xfrm rot="5400000">
              <a:off x="4178316" y="3780482"/>
              <a:ext cx="850756" cy="489416"/>
            </a:xfrm>
            <a:prstGeom prst="bentConnector2">
              <a:avLst/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圆柱体 4"/>
            <p:cNvSpPr/>
            <p:nvPr/>
          </p:nvSpPr>
          <p:spPr>
            <a:xfrm>
              <a:off x="4470360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Return 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709618" y="1803354"/>
              <a:ext cx="1951927" cy="432048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bg2"/>
              </a:solidFill>
              <a:prstDash val="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 i="0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</a:t>
              </a:r>
              <a:r>
                <a:rPr lang="en-US" altLang="zh-CN" sz="1600" b="1" i="0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ing Model</a:t>
              </a:r>
              <a:endPara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453940" y="5287819"/>
              <a:ext cx="2905046" cy="751934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<a:noAutofit/>
            </a:bodyPr>
            <a:lstStyle/>
            <a:p>
              <a:endParaRPr lang="en-US" sz="1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13"/>
            <p:cNvSpPr/>
            <p:nvPr/>
          </p:nvSpPr>
          <p:spPr>
            <a:xfrm>
              <a:off x="1501561" y="5629612"/>
              <a:ext cx="708463" cy="30777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MLP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: 圆角 113"/>
            <p:cNvSpPr/>
            <p:nvPr/>
          </p:nvSpPr>
          <p:spPr>
            <a:xfrm>
              <a:off x="2331213" y="5629612"/>
              <a:ext cx="708463" cy="30777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LSTM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: 圆角 113"/>
            <p:cNvSpPr/>
            <p:nvPr/>
          </p:nvSpPr>
          <p:spPr>
            <a:xfrm>
              <a:off x="3598247" y="5629612"/>
              <a:ext cx="708463" cy="30777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Conv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: 圆角 113"/>
            <p:cNvSpPr/>
            <p:nvPr/>
          </p:nvSpPr>
          <p:spPr>
            <a:xfrm>
              <a:off x="3039677" y="5629270"/>
              <a:ext cx="560108" cy="307777"/>
            </a:xfrm>
            <a:prstGeom prst="roundRect">
              <a:avLst/>
            </a:prstGeom>
            <a:noFill/>
            <a:ln w="1270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···</a:t>
              </a:r>
              <a:endParaRPr lang="zh-CN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61574" y="5276917"/>
              <a:ext cx="2905046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Trained 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Models </a:t>
              </a:r>
              <a:r>
                <a:rPr lang="en-US" sz="1400" dirty="0"/>
                <a:t>❄️</a:t>
              </a:r>
            </a:p>
          </p:txBody>
        </p:sp>
        <p:cxnSp>
          <p:nvCxnSpPr>
            <p:cNvPr id="46" name="Straight Arrow Connector 45"/>
            <p:cNvCxnSpPr>
              <a:stCxn id="25" idx="2"/>
              <a:endCxn id="42" idx="0"/>
            </p:cNvCxnSpPr>
            <p:nvPr/>
          </p:nvCxnSpPr>
          <p:spPr>
            <a:xfrm>
              <a:off x="2906463" y="4826535"/>
              <a:ext cx="7634" cy="450382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Arrow 46"/>
            <p:cNvSpPr/>
            <p:nvPr/>
          </p:nvSpPr>
          <p:spPr>
            <a:xfrm>
              <a:off x="4515311" y="5453093"/>
              <a:ext cx="456285" cy="3523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圆柱体 4"/>
            <p:cNvSpPr/>
            <p:nvPr/>
          </p:nvSpPr>
          <p:spPr>
            <a:xfrm>
              <a:off x="5130199" y="5287819"/>
              <a:ext cx="1241586" cy="75193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Future Return 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Prediction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87394" y="2973396"/>
              <a:ext cx="3020053" cy="699779"/>
            </a:xfrm>
            <a:prstGeom prst="roundRect">
              <a:avLst/>
            </a:prstGeom>
            <a:noFill/>
            <a:ln w="19050" cap="flat">
              <a:solidFill>
                <a:schemeClr val="accent1">
                  <a:lumMod val="60000"/>
                  <a:lumOff val="40000"/>
                </a:schemeClr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6506018" y="5458392"/>
              <a:ext cx="456285" cy="3523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107052" y="5276916"/>
              <a:ext cx="1620180" cy="7628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Actions</a:t>
              </a:r>
            </a:p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Backtesting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775305" y="1803354"/>
              <a:ext cx="1951927" cy="4320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Backtesting</a:t>
              </a:r>
            </a:p>
          </p:txBody>
        </p:sp>
        <p:sp>
          <p:nvSpPr>
            <p:cNvPr id="54" name="Notched Right Arrow 53"/>
            <p:cNvSpPr/>
            <p:nvPr/>
          </p:nvSpPr>
          <p:spPr>
            <a:xfrm>
              <a:off x="5475703" y="3071855"/>
              <a:ext cx="566164" cy="477893"/>
            </a:xfrm>
            <a:prstGeom prst="notchedRightArrow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294283" y="3012929"/>
              <a:ext cx="2432949" cy="5868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 Importance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09618" y="2341664"/>
              <a:ext cx="4017614" cy="43179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 Importances Analysis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94283" y="4069055"/>
              <a:ext cx="2432949" cy="7628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Adjustance for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Overfitting</a:t>
              </a:r>
            </a:p>
          </p:txBody>
        </p:sp>
        <p:sp>
          <p:nvSpPr>
            <p:cNvPr id="67" name="Notched Right Arrow 66"/>
            <p:cNvSpPr/>
            <p:nvPr/>
          </p:nvSpPr>
          <p:spPr>
            <a:xfrm rot="10800000">
              <a:off x="5192621" y="421152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65272" y="3712807"/>
              <a:ext cx="1584316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742950"/>
              <a:r>
                <a:rPr lang="en-US" altLang="zh-CN" sz="13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Select &amp; Normalize</a:t>
              </a:r>
              <a:endParaRPr lang="zh-CN" altLang="en-US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Curved Right Arrow 75"/>
            <p:cNvSpPr/>
            <p:nvPr/>
          </p:nvSpPr>
          <p:spPr>
            <a:xfrm>
              <a:off x="754649" y="3321781"/>
              <a:ext cx="576064" cy="2307488"/>
            </a:xfrm>
            <a:prstGeom prst="curved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cap="flat">
              <a:solidFill>
                <a:schemeClr val="accent1">
                  <a:lumMod val="60000"/>
                  <a:lumOff val="4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" y="6598146"/>
            <a:ext cx="5437338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19.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Top 10% Factor Importance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72510" y="1606346"/>
            <a:ext cx="3708188" cy="378565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1.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Top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10%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Factors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all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belong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to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daily trading factors, high frequency factors and their related lagged data.</a:t>
            </a: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M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ore sensitive to immediate market conditions.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C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apture short-term price movements, volatility, and liquidity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R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eflect the latest market behaviors, making them more relevant for immediate decision-making. </a:t>
            </a:r>
            <a:r>
              <a:rPr lang="zh-CN" altLang="zh-CN" sz="1600" dirty="0"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" y="943978"/>
            <a:ext cx="5292588" cy="566466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50868" y="3429794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19018" y="1713421"/>
            <a:ext cx="4687923" cy="433965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1. Factor_18 (𝑐</a:t>
            </a:r>
            <a:r>
              <a:rPr lang="en-US" altLang="zh-CN" sz="1600" b="1" dirty="0" err="1">
                <a:latin typeface="Palatino Linotype" panose="02040502050505030304" pitchFamily="18" charset="0"/>
                <a:ea typeface="等线" panose="02010600030101010101" pitchFamily="2" charset="-122"/>
              </a:rPr>
              <a:t>ℎ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𝑚𝑜𝑚) rank 1</a:t>
            </a:r>
            <a:r>
              <a:rPr lang="en-US" altLang="zh-CN" sz="1600" b="1" baseline="30000" dirty="0">
                <a:latin typeface="Palatino Linotype" panose="02040502050505030304" pitchFamily="18" charset="0"/>
                <a:ea typeface="等线" panose="02010600030101010101" pitchFamily="2" charset="-122"/>
              </a:rPr>
              <a:t>st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,  Factor_89 (𝑙𝑎𝑟𝑔𝑒𝑠𝑡</a:t>
            </a:r>
            <a:r>
              <a:rPr lang="en-US" altLang="zh-CN" sz="1600" b="1" dirty="0" err="1">
                <a:latin typeface="Palatino Linotype" panose="02040502050505030304" pitchFamily="18" charset="0"/>
                <a:ea typeface="等线" panose="02010600030101010101" pitchFamily="2" charset="-122"/>
              </a:rPr>
              <a:t>ℎ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𝑜𝑙𝑑𝑒𝑟𝑟𝑎𝑡𝑒) rank 2</a:t>
            </a:r>
            <a:r>
              <a:rPr lang="en-US" altLang="zh-CN" sz="1600" b="1" baseline="30000" dirty="0">
                <a:latin typeface="Palatino Linotype" panose="02040502050505030304" pitchFamily="18" charset="0"/>
                <a:ea typeface="等线" panose="02010600030101010101" pitchFamily="2" charset="-122"/>
              </a:rPr>
              <a:t>nd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𝑚𝑜𝑚, a momentum indicator that captures the tendency of assets with strong past performance to continue outperforming.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Monthly</a:t>
            </a:r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𝑜𝑙𝑑𝑒𝑟𝑟𝑎𝑡𝑒, the largest holder rate reflects the proportion of shares owned by the largest shareholders.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Quarterly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 dirty="0">
              <a:latin typeface="Palatino Linotype" panose="02040502050505030304" pitchFamily="18" charset="0"/>
              <a:ea typeface="等线" panose="02010600030101010101" pitchFamily="2" charset="-122"/>
            </a:endParaRPr>
          </a:p>
          <a:p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2.A sharp decline (&gt;20%) in importance between them. </a:t>
            </a:r>
            <a:endParaRPr lang="en-US" altLang="zh-CN" sz="1600" b="1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captures a broader trend of momentum that might </a:t>
            </a:r>
            <a:r>
              <a:rPr lang="en-US" altLang="zh-CN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overshadow</a:t>
            </a:r>
            <a:r>
              <a:rPr lang="en-US" altLang="zh-CN" sz="1400" dirty="0">
                <a:latin typeface="Palatino Linotype" panose="02040502050505030304" pitchFamily="18" charset="0"/>
              </a:rPr>
              <a:t> specific ownership insights provided by 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The relationship between ownership concentration and stock performance may be partly </a:t>
            </a:r>
            <a:r>
              <a:rPr lang="en-US" altLang="zh-CN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mediated</a:t>
            </a:r>
            <a:r>
              <a:rPr lang="en-US" altLang="zh-CN" sz="1400" dirty="0">
                <a:latin typeface="Palatino Linotype" panose="02040502050505030304" pitchFamily="18" charset="0"/>
              </a:rPr>
              <a:t> by momentum, making it less independently valuable. 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Fundamental Factors</a:t>
            </a: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3997" y="964157"/>
            <a:ext cx="2943088" cy="58381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43448" y="6597203"/>
            <a:ext cx="352861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</a:t>
            </a:r>
            <a:r>
              <a:rPr lang="zh-CN" altLang="en-US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20.</a:t>
            </a:r>
            <a:r>
              <a:rPr lang="zh-CN" altLang="en-US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</p:txBody>
      </p:sp>
      <p:sp>
        <p:nvSpPr>
          <p:cNvPr id="10" name="圆角矩形 42"/>
          <p:cNvSpPr/>
          <p:nvPr/>
        </p:nvSpPr>
        <p:spPr>
          <a:xfrm>
            <a:off x="6430117" y="1192063"/>
            <a:ext cx="2955278" cy="71061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13" y="3986425"/>
            <a:ext cx="3528616" cy="222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5" y="3986425"/>
            <a:ext cx="561111" cy="1561040"/>
          </a:xfrm>
          <a:prstGeom prst="rect">
            <a:avLst/>
          </a:prstGeom>
        </p:spPr>
      </p:pic>
      <p:cxnSp>
        <p:nvCxnSpPr>
          <p:cNvPr id="20" name="直线箭头连接符 19"/>
          <p:cNvCxnSpPr>
            <a:stCxn id="10" idx="2"/>
            <a:endCxn id="15" idx="0"/>
          </p:cNvCxnSpPr>
          <p:nvPr/>
        </p:nvCxnSpPr>
        <p:spPr>
          <a:xfrm flipH="1">
            <a:off x="7637321" y="1902675"/>
            <a:ext cx="270435" cy="20837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标题 1"/>
          <p:cNvSpPr txBox="1"/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/>
              <a:t>4.2</a:t>
            </a:r>
            <a:r>
              <a:rPr lang="zh-CN" altLang="en-US"/>
              <a:t> </a:t>
            </a:r>
            <a:r>
              <a:rPr lang="en-US" altLang="zh-CN"/>
              <a:t>Result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212" y="6173134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</a:t>
            </a:r>
            <a:r>
              <a:rPr lang="zh-CN" altLang="en-US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21.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921"/>
          <a:stretch>
            <a:fillRect/>
          </a:stretch>
        </p:blipFill>
        <p:spPr>
          <a:xfrm>
            <a:off x="487710" y="1570225"/>
            <a:ext cx="5366480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091058" y="1693670"/>
                <a:ext cx="3340299" cy="4240969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𝒏𝒕𝒊𝒔</m:t>
                    </m:r>
                  </m:oMath>
                </a14:m>
                <a:r>
                  <a:rPr lang="zh-CN" altLang="zh-CN" sz="1400" b="1" dirty="0">
                    <a:effectLst/>
                  </a:rPr>
                  <a:t> </a:t>
                </a:r>
                <a:r>
                  <a:rPr lang="en-US" altLang="zh-CN" sz="1600" b="1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&amp; </a:t>
                </a:r>
                <a:r>
                  <a:rPr lang="en-US" altLang="zh-CN" sz="1400" b="1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𝒎𝒕𝒓</m:t>
                    </m:r>
                  </m:oMath>
                </a14:m>
                <a:r>
                  <a:rPr lang="zh-CN" altLang="zh-CN" sz="1200" b="1" dirty="0"/>
                  <a:t> </a:t>
                </a:r>
                <a:r>
                  <a:rPr lang="en-US" altLang="zh-CN" sz="1200" b="1" dirty="0"/>
                  <a:t> </a:t>
                </a:r>
                <a:r>
                  <a:rPr lang="en-US" altLang="zh-CN" sz="1600" b="1" dirty="0">
                    <a:latin typeface="Palatino Linotype" panose="02040502050505030304" pitchFamily="18" charset="0"/>
                  </a:rPr>
                  <a:t>take up top 10 </a:t>
                </a:r>
                <a:endParaRPr lang="en-US" altLang="zh-CN" sz="1400" b="1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err="1">
                    <a:latin typeface="Palatino Linotype" panose="02040502050505030304" pitchFamily="18" charset="0"/>
                  </a:rPr>
                  <a:t>ntis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 measures the level of issuance activity.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</a:rPr>
                  <a:t>China has been adopting an approval-based IPO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</a:rPr>
                  <a:t>China Securities Regulatory Commission often suspends or reduces the volume of IPOs when the market is down.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  <a:ea typeface="等线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>
                    <a:latin typeface="Palatino Linotype" panose="02040502050505030304" pitchFamily="18" charset="0"/>
                  </a:rPr>
                  <a:t>𝑚𝑡𝑟 </a:t>
                </a:r>
                <a:r>
                  <a:rPr lang="en-US" altLang="zh-CN" sz="1400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measures the trading volume relative to the outstanding shares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  <a:ea typeface="等线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The Chinese stock market has a high proportion of retail investors and a tendency for rapid sentiment-driven movements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58" y="1693670"/>
                <a:ext cx="3340299" cy="4240969"/>
              </a:xfrm>
              <a:prstGeom prst="rect">
                <a:avLst/>
              </a:prstGeom>
              <a:blipFill rotWithShape="1">
                <a:blip r:embed="rId4"/>
                <a:stretch>
                  <a:fillRect l="-251" t="-198" r="-237" b="-3131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/>
          <p:cNvSpPr/>
          <p:nvPr/>
        </p:nvSpPr>
        <p:spPr>
          <a:xfrm>
            <a:off x="5676472" y="4684806"/>
            <a:ext cx="288032" cy="936104"/>
          </a:xfrm>
          <a:prstGeom prst="rightBrace">
            <a:avLst/>
          </a:prstGeom>
          <a:ln w="28575" cap="flat">
            <a:solidFill>
              <a:schemeClr val="bg2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264" y="6173134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</a:t>
            </a:r>
            <a:r>
              <a:rPr lang="zh-CN" altLang="en-US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22.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921"/>
          <a:stretch>
            <a:fillRect/>
          </a:stretch>
        </p:blipFill>
        <p:spPr>
          <a:xfrm>
            <a:off x="487710" y="1570225"/>
            <a:ext cx="5256584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921292" y="1194605"/>
                <a:ext cx="3451333" cy="4862870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2. </a:t>
                </a:r>
                <a:r>
                  <a:rPr lang="en-US" altLang="zh-CN" sz="1600" i="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="0" i="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harp decline</a:t>
                </a:r>
              </a:p>
              <a:p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Differential Impact on Market Phases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serves as a proxy for broader economic trends——less prone to short-term fluctuations.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Factor Redundancy and Complementarity:</a:t>
                </a:r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might share predictive patterns with other liquidity-related factors.</a:t>
                </a:r>
              </a:p>
              <a:p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Structural Market Characteristics: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aligns well with the market’s policy-sensitive nature.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fluctuats with</a:t>
                </a:r>
                <a:r>
                  <a:rPr lang="zh-CN" altLang="en-US" sz="140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sentiment-driven trading spurts typical in markets with high retail participation, like China’s.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292" y="1194605"/>
                <a:ext cx="3451333" cy="4862870"/>
              </a:xfrm>
              <a:prstGeom prst="rect">
                <a:avLst/>
              </a:prstGeom>
              <a:blipFill rotWithShape="1">
                <a:blip r:embed="rId4"/>
                <a:stretch>
                  <a:fillRect l="-237" t="-173" r="-220" b="-152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 rot="18862004">
            <a:off x="3467296" y="4363488"/>
            <a:ext cx="2849827" cy="99980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Text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</a:t>
            </a:r>
            <a:endParaRPr lang="en-CN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Nov </a:t>
            </a:r>
            <a:r>
              <a:rPr lang="en-US" altLang="zh-CN" dirty="0"/>
              <a:t>4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Project </a:t>
            </a:r>
            <a:r>
              <a:rPr lang="en-US" altLang="zh-CN" dirty="0"/>
              <a:t>2</a:t>
            </a:r>
            <a:r>
              <a:rPr lang="en-US" dirty="0"/>
              <a:t> Framework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448888-6860-A549-B7BB-DA39EC08E658}"/>
              </a:ext>
            </a:extLst>
          </p:cNvPr>
          <p:cNvGrpSpPr/>
          <p:nvPr/>
        </p:nvGrpSpPr>
        <p:grpSpPr>
          <a:xfrm>
            <a:off x="1282286" y="1485578"/>
            <a:ext cx="7339839" cy="4571056"/>
            <a:chOff x="1282286" y="1404577"/>
            <a:chExt cx="7339839" cy="4571056"/>
          </a:xfrm>
        </p:grpSpPr>
        <p:sp>
          <p:nvSpPr>
            <p:cNvPr id="64" name="文本占位符 8"/>
            <p:cNvSpPr txBox="1"/>
            <p:nvPr/>
          </p:nvSpPr>
          <p:spPr>
            <a:xfrm>
              <a:off x="1636574" y="5760189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1. </a:t>
              </a:r>
              <a:r>
                <a:rPr lang="en-US" sz="1400" dirty="0"/>
                <a:t>The Framework of Data Analysis Project 2.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AC5EA2-7547-864C-BE56-F60D444D70E2}"/>
                </a:ext>
              </a:extLst>
            </p:cNvPr>
            <p:cNvGrpSpPr/>
            <p:nvPr/>
          </p:nvGrpSpPr>
          <p:grpSpPr>
            <a:xfrm>
              <a:off x="1282286" y="1404577"/>
              <a:ext cx="7339839" cy="4050433"/>
              <a:chOff x="1598659" y="1213207"/>
              <a:chExt cx="7339839" cy="4050433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670986" y="4511706"/>
                <a:ext cx="2905046" cy="751934"/>
              </a:xfrm>
              <a:prstGeom prst="roundRect">
                <a:avLst>
                  <a:gd name="adj" fmla="val 1025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  <a:noAutofit/>
              </a:bodyPr>
              <a:lstStyle/>
              <a:p>
                <a:endParaRPr lang="en-US" sz="1400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647121" y="1218774"/>
                <a:ext cx="2923130" cy="4320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600" b="1" i="0" u="none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b="1" i="0" u="none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rawling</a:t>
                </a:r>
                <a:r>
                  <a:rPr lang="en-US" sz="1600" b="1" i="0" u="none" strike="noStrike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 from Website</a:t>
                </a:r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圆柱体 4"/>
              <p:cNvSpPr/>
              <p:nvPr/>
            </p:nvSpPr>
            <p:spPr>
              <a:xfrm>
                <a:off x="1655741" y="1904267"/>
                <a:ext cx="2905885" cy="586883"/>
              </a:xfrm>
              <a:prstGeom prst="can">
                <a:avLst>
                  <a:gd name="adj" fmla="val 1596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87429 pieces of related data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左大括号 6"/>
              <p:cNvSpPr/>
              <p:nvPr/>
            </p:nvSpPr>
            <p:spPr>
              <a:xfrm rot="5400000">
                <a:off x="2981294" y="268190"/>
                <a:ext cx="254781" cy="3020052"/>
              </a:xfrm>
              <a:prstGeom prst="leftBrace">
                <a:avLst>
                  <a:gd name="adj1" fmla="val 88490"/>
                  <a:gd name="adj2" fmla="val 50000"/>
                </a:avLst>
              </a:prstGeom>
              <a:noFill/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742950"/>
                <a:endParaRPr lang="zh-CN" altLang="en-US" sz="1460">
                  <a:solidFill>
                    <a:prstClr val="black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13" name="Chevron 12"/>
              <p:cNvSpPr/>
              <p:nvPr/>
            </p:nvSpPr>
            <p:spPr>
              <a:xfrm rot="5400000">
                <a:off x="2981294" y="2360843"/>
                <a:ext cx="254782" cy="688034"/>
              </a:xfrm>
              <a:prstGeom prst="chevron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: 圆角 113"/>
              <p:cNvSpPr/>
              <p:nvPr/>
            </p:nvSpPr>
            <p:spPr>
              <a:xfrm>
                <a:off x="3718607" y="4852878"/>
                <a:ext cx="708463" cy="30777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2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MLP</a:t>
                </a:r>
                <a:endParaRPr lang="zh-CN" altLang="en-US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70984" y="4496390"/>
                <a:ext cx="2527006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  <a:effectLst/>
            </p:spPr>
            <p:txBody>
              <a:bodyPr wrap="square" anchor="ctr">
                <a:spAutoFit/>
              </a:bodyPr>
              <a:lstStyle/>
              <a:p>
                <a:r>
                  <a:rPr lang="en-US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chine Learning Models </a:t>
                </a:r>
                <a:r>
                  <a:rPr lang="en-US" altLang="zh-CN" sz="1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🔥</a:t>
                </a:r>
                <a:endParaRPr lang="en-US" sz="1400" dirty="0"/>
              </a:p>
            </p:txBody>
          </p:sp>
          <p:sp>
            <p:nvSpPr>
              <p:cNvPr id="28" name="矩形: 圆角 113"/>
              <p:cNvSpPr/>
              <p:nvPr/>
            </p:nvSpPr>
            <p:spPr>
              <a:xfrm>
                <a:off x="4548259" y="4852789"/>
                <a:ext cx="708463" cy="30777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2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LSTM</a:t>
                </a:r>
                <a:endParaRPr lang="zh-CN" altLang="en-US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113"/>
              <p:cNvSpPr/>
              <p:nvPr/>
            </p:nvSpPr>
            <p:spPr>
              <a:xfrm>
                <a:off x="5820827" y="4852788"/>
                <a:ext cx="708463" cy="30777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2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Conv</a:t>
                </a:r>
                <a:endParaRPr lang="zh-CN" altLang="en-US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矩形: 圆角 113"/>
              <p:cNvSpPr/>
              <p:nvPr/>
            </p:nvSpPr>
            <p:spPr>
              <a:xfrm>
                <a:off x="5256723" y="4855580"/>
                <a:ext cx="560108" cy="307777"/>
              </a:xfrm>
              <a:prstGeom prst="roundRect">
                <a:avLst/>
              </a:prstGeom>
              <a:noFill/>
              <a:ln w="12700">
                <a:noFill/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···</a:t>
                </a:r>
                <a:endParaRPr lang="zh-CN" altLang="en-US" sz="16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" name="Elbow Connector 32"/>
              <p:cNvCxnSpPr>
                <a:cxnSpLocks/>
                <a:stCxn id="55" idx="3"/>
                <a:endCxn id="25" idx="3"/>
              </p:cNvCxnSpPr>
              <p:nvPr/>
            </p:nvCxnSpPr>
            <p:spPr>
              <a:xfrm rot="5400000">
                <a:off x="6183781" y="3923862"/>
                <a:ext cx="1356063" cy="571559"/>
              </a:xfrm>
              <a:prstGeom prst="bentConnector2">
                <a:avLst/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58F2FAC-BBE7-0F4A-A281-B33ABB1FCDB0}"/>
                  </a:ext>
                </a:extLst>
              </p:cNvPr>
              <p:cNvGrpSpPr/>
              <p:nvPr/>
            </p:nvGrpSpPr>
            <p:grpSpPr>
              <a:xfrm>
                <a:off x="4920883" y="1213207"/>
                <a:ext cx="4017615" cy="958985"/>
                <a:chOff x="4920883" y="1213207"/>
                <a:chExt cx="4017615" cy="958985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4920883" y="1218774"/>
                  <a:ext cx="1951927" cy="43204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i="0" u="none" strike="noStrike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altLang="zh-CN" sz="1600" b="1" i="0" u="none" strike="noStrike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ollecting Dataset</a:t>
                  </a:r>
                  <a:endParaRPr lang="en-US" sz="1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6986571" y="1213207"/>
                  <a:ext cx="1951927" cy="43204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i="0" u="none" strike="noStrike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Embedding</a:t>
                  </a:r>
                  <a:endPara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4920883" y="1740144"/>
                  <a:ext cx="1951927" cy="43204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bg2"/>
                  </a:solidFill>
                  <a:prstDash val="dash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i="0" u="none" strike="noStrike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  <a:r>
                    <a:rPr lang="en-US" altLang="zh-CN" sz="1600" b="1" i="0" u="none" strike="noStrike" dirty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ing Model</a:t>
                  </a:r>
                  <a:endParaRPr lang="en-US" sz="1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6986570" y="1740144"/>
                  <a:ext cx="1951927" cy="43204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Reduce Dimension</a:t>
                  </a: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4249857" y="3531324"/>
                <a:ext cx="1584316" cy="292388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 defTabSz="742950"/>
                <a:r>
                  <a:rPr lang="en-US" altLang="zh-CN" sz="1300" b="1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Reduce Dimension</a:t>
                </a:r>
                <a:endParaRPr lang="zh-CN" altLang="en-US" sz="13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圆柱体 4">
                <a:extLst>
                  <a:ext uri="{FF2B5EF4-FFF2-40B4-BE49-F238E27FC236}">
                    <a16:creationId xmlns:a16="http://schemas.microsoft.com/office/drawing/2014/main" id="{85B7B547-A412-9C43-941E-FFDC9EB06F5C}"/>
                  </a:ext>
                </a:extLst>
              </p:cNvPr>
              <p:cNvSpPr/>
              <p:nvPr/>
            </p:nvSpPr>
            <p:spPr>
              <a:xfrm>
                <a:off x="1664786" y="2944728"/>
                <a:ext cx="2905885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(87429, 768)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圆柱体 4">
                <a:extLst>
                  <a:ext uri="{FF2B5EF4-FFF2-40B4-BE49-F238E27FC236}">
                    <a16:creationId xmlns:a16="http://schemas.microsoft.com/office/drawing/2014/main" id="{517FDAAB-1DC9-3C4A-AE45-2EBD7BF1863A}"/>
                  </a:ext>
                </a:extLst>
              </p:cNvPr>
              <p:cNvSpPr/>
              <p:nvPr/>
            </p:nvSpPr>
            <p:spPr>
              <a:xfrm>
                <a:off x="5694648" y="2944727"/>
                <a:ext cx="2905885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(87429, &lt; 768)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2D70C093-9D7C-8B4C-BE68-7E376B0CD9C9}"/>
                  </a:ext>
                </a:extLst>
              </p:cNvPr>
              <p:cNvCxnSpPr>
                <a:cxnSpLocks/>
                <a:stCxn id="51" idx="3"/>
                <a:endCxn id="25" idx="1"/>
              </p:cNvCxnSpPr>
              <p:nvPr/>
            </p:nvCxnSpPr>
            <p:spPr>
              <a:xfrm rot="16200000" flipH="1">
                <a:off x="2716326" y="3933013"/>
                <a:ext cx="1356062" cy="553257"/>
              </a:xfrm>
              <a:prstGeom prst="bentConnector2">
                <a:avLst/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DBC6162-4A51-A944-B7AB-A5D55FFA97CD}"/>
                  </a:ext>
                </a:extLst>
              </p:cNvPr>
              <p:cNvCxnSpPr>
                <a:cxnSpLocks/>
                <a:stCxn id="51" idx="4"/>
                <a:endCxn id="55" idx="2"/>
              </p:cNvCxnSpPr>
              <p:nvPr/>
            </p:nvCxnSpPr>
            <p:spPr>
              <a:xfrm flipV="1">
                <a:off x="4570671" y="3238169"/>
                <a:ext cx="1123977" cy="1"/>
              </a:xfrm>
              <a:prstGeom prst="straightConnector1">
                <a:avLst/>
              </a:prstGeom>
              <a:ln w="1905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7076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 txBox="1">
            <a:spLocks/>
          </p:cNvSpPr>
          <p:nvPr/>
        </p:nvSpPr>
        <p:spPr>
          <a:xfrm>
            <a:off x="247373" y="983483"/>
            <a:ext cx="9403035" cy="2923050"/>
          </a:xfrm>
          <a:prstGeom prst="rect">
            <a:avLst/>
          </a:prstGeom>
        </p:spPr>
        <p:txBody>
          <a:bodyPr anchor="ctr"/>
          <a:lstStyle>
            <a:lvl1pPr marL="188568" indent="-188568" algn="l" defTabSz="957925" rtl="0" eaLnBrk="1" latinLnBrk="0" hangingPunct="1">
              <a:lnSpc>
                <a:spcPct val="90000"/>
              </a:lnSpc>
              <a:spcBef>
                <a:spcPts val="1467"/>
              </a:spcBef>
              <a:buClr>
                <a:schemeClr val="bg2"/>
              </a:buClr>
              <a:buSzPct val="100000"/>
              <a:buFont typeface="Arial" pitchFamily="34" charset="0"/>
              <a:buChar char="■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325695" indent="-13411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512905" indent="-188568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663759" indent="-143689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807071" indent="-143312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1600" dirty="0"/>
              <a:t>Research object</a:t>
            </a:r>
            <a:r>
              <a:rPr lang="zh-CN" altLang="en-US" sz="1600" dirty="0"/>
              <a:t>：</a:t>
            </a:r>
            <a:r>
              <a:rPr lang="en-US" altLang="zh-CN" sz="1600" dirty="0"/>
              <a:t>Stocks listed on the </a:t>
            </a:r>
            <a:r>
              <a:rPr lang="en-US" altLang="zh-CN" sz="1600" b="1" i="1" dirty="0">
                <a:solidFill>
                  <a:srgbClr val="002060"/>
                </a:solidFill>
                <a:hlinkClick r:id="rId2"/>
              </a:rPr>
              <a:t>Shanghai and Shenzhen stock markets</a:t>
            </a:r>
            <a:r>
              <a:rPr lang="en-US" altLang="zh-CN" sz="1600" dirty="0">
                <a:hlinkClick r:id="rId2"/>
              </a:rPr>
              <a:t> </a:t>
            </a:r>
            <a:r>
              <a:rPr lang="en-US" altLang="zh-CN" sz="1600" dirty="0"/>
              <a:t>in early October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1600" dirty="0"/>
              <a:t>Time </a:t>
            </a:r>
            <a:r>
              <a:rPr lang="en-US" altLang="zh-CN" sz="1600" dirty="0"/>
              <a:t>i</a:t>
            </a:r>
            <a:r>
              <a:rPr lang="en-US" sz="1600" dirty="0"/>
              <a:t>nterval</a:t>
            </a:r>
            <a:r>
              <a:rPr lang="zh-CN" altLang="en-US" sz="1600" dirty="0"/>
              <a:t>：</a:t>
            </a:r>
            <a:r>
              <a:rPr lang="en-US" altLang="zh-CN" sz="1600" dirty="0"/>
              <a:t>January 1st, 2019 – June 30th, 2024 (5.5 years with 1312 trading days) 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Data</a:t>
            </a:r>
            <a:r>
              <a:rPr lang="zh-CN" altLang="en-US" sz="1600" dirty="0"/>
              <a:t>：</a:t>
            </a:r>
            <a:r>
              <a:rPr lang="en-US" altLang="zh-CN" sz="1600" dirty="0"/>
              <a:t>Title of individual stock research report from </a:t>
            </a:r>
            <a:r>
              <a:rPr lang="en-US" altLang="zh-CN" sz="1600" b="1" i="1" dirty="0">
                <a:solidFill>
                  <a:srgbClr val="002060"/>
                </a:solidFill>
              </a:rPr>
              <a:t>Oriental Wealth Network Data Center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87429 pieces of data, with an average length of 22.67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Shortest title length is 2</a:t>
            </a:r>
            <a:r>
              <a:rPr lang="zh-CN" altLang="en-US" sz="1600" dirty="0"/>
              <a:t>：</a:t>
            </a:r>
            <a:r>
              <a:rPr lang="en-US" altLang="zh-CN" sz="1600" dirty="0"/>
              <a:t> report on </a:t>
            </a:r>
            <a:r>
              <a:rPr lang="en-US" altLang="zh-CN" sz="1600" b="1" dirty="0" err="1">
                <a:solidFill>
                  <a:schemeClr val="tx2"/>
                </a:solidFill>
              </a:rPr>
              <a:t>Zhongfu</a:t>
            </a:r>
            <a:r>
              <a:rPr lang="en-US" altLang="zh-CN" sz="1600" b="1" dirty="0">
                <a:solidFill>
                  <a:schemeClr val="tx2"/>
                </a:solidFill>
              </a:rPr>
              <a:t> Industry (600595.sh) </a:t>
            </a:r>
            <a:r>
              <a:rPr lang="en-US" altLang="zh-CN" sz="1600" dirty="0"/>
              <a:t>released by </a:t>
            </a:r>
            <a:r>
              <a:rPr lang="en-US" altLang="zh-CN" sz="1600" dirty="0" err="1"/>
              <a:t>Zhongtai</a:t>
            </a:r>
            <a:r>
              <a:rPr lang="en-US" altLang="zh-CN" sz="1600" dirty="0"/>
              <a:t> Securities, January 9, 2024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Longest title length is 144</a:t>
            </a:r>
            <a:r>
              <a:rPr lang="zh-CN" altLang="en-US" sz="1600" dirty="0"/>
              <a:t>：</a:t>
            </a:r>
            <a:r>
              <a:rPr lang="en-US" altLang="zh-CN" sz="1600" dirty="0"/>
              <a:t>Earnings Review: </a:t>
            </a:r>
            <a:r>
              <a:rPr lang="en-US" altLang="zh-CN" sz="1600" b="1" i="1" dirty="0">
                <a:solidFill>
                  <a:schemeClr val="bg2"/>
                </a:solidFill>
              </a:rPr>
              <a:t>Mixed FY19/1Q20: Expect domestic revenue to recover, expense ratio to stabilize; exposure to overseas retail market a risk; Buy</a:t>
            </a:r>
            <a:r>
              <a:rPr lang="en-US" altLang="zh-CN" sz="1600" dirty="0"/>
              <a:t>,</a:t>
            </a:r>
            <a:r>
              <a:rPr lang="en-US" altLang="zh-CN" sz="1600" i="1" dirty="0"/>
              <a:t> </a:t>
            </a:r>
            <a:r>
              <a:rPr lang="en-US" altLang="zh-CN" sz="1600" dirty="0"/>
              <a:t>report on </a:t>
            </a:r>
            <a:r>
              <a:rPr lang="en-US" altLang="zh-CN" sz="1600" b="1" dirty="0">
                <a:solidFill>
                  <a:schemeClr val="tx2"/>
                </a:solidFill>
              </a:rPr>
              <a:t>Haier Smart Home (600690.sh)</a:t>
            </a:r>
            <a:r>
              <a:rPr lang="en-US" altLang="zh-CN" sz="1600" dirty="0"/>
              <a:t> released by Goldman Sachs Gao Hua Securities, May 8, 2020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AB52F2-C719-4C31-B28A-DCF75D09E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0" y="3939298"/>
            <a:ext cx="7436483" cy="2478828"/>
          </a:xfrm>
          <a:prstGeom prst="rect">
            <a:avLst/>
          </a:prstGeom>
        </p:spPr>
      </p:pic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594FA11-BD5A-4CDB-B723-23F61899D0D2}"/>
              </a:ext>
            </a:extLst>
          </p:cNvPr>
          <p:cNvSpPr txBox="1">
            <a:spLocks/>
          </p:cNvSpPr>
          <p:nvPr/>
        </p:nvSpPr>
        <p:spPr>
          <a:xfrm>
            <a:off x="2104578" y="6418126"/>
            <a:ext cx="5688632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400" b="1" dirty="0"/>
              <a:t>Fig 2. </a:t>
            </a:r>
            <a:r>
              <a:rPr lang="en-US" sz="1400" dirty="0"/>
              <a:t>Distribution of Title Length in Individual Stock Research Reports.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AFD3A19-568D-CC41-8686-22815034A6CF}"/>
              </a:ext>
            </a:extLst>
          </p:cNvPr>
          <p:cNvSpPr txBox="1">
            <a:spLocks/>
          </p:cNvSpPr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 txBox="1">
            <a:spLocks/>
          </p:cNvSpPr>
          <p:nvPr/>
        </p:nvSpPr>
        <p:spPr>
          <a:xfrm>
            <a:off x="264840" y="1124260"/>
            <a:ext cx="6163530" cy="5149850"/>
          </a:xfrm>
          <a:prstGeom prst="rect">
            <a:avLst/>
          </a:prstGeom>
        </p:spPr>
        <p:txBody>
          <a:bodyPr/>
          <a:lstStyle>
            <a:lvl1pPr marL="188568" indent="-188568" algn="l" defTabSz="957925" rtl="0" eaLnBrk="1" latinLnBrk="0" hangingPunct="1">
              <a:lnSpc>
                <a:spcPct val="90000"/>
              </a:lnSpc>
              <a:spcBef>
                <a:spcPts val="1467"/>
              </a:spcBef>
              <a:buClr>
                <a:schemeClr val="bg2"/>
              </a:buClr>
              <a:buSzPct val="100000"/>
              <a:buFont typeface="Arial" pitchFamily="34" charset="0"/>
              <a:buChar char="■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325695" indent="-13411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512905" indent="-188568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663759" indent="-143689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807071" indent="-143312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Out of 2007 days, at least 1report was released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bg2"/>
                </a:solidFill>
              </a:rPr>
              <a:t>1711 days</a:t>
            </a:r>
            <a:r>
              <a:rPr lang="en-US" altLang="zh-CN" sz="1600" dirty="0"/>
              <a:t> 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Average daily report publication: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bg2"/>
                </a:solidFill>
              </a:rPr>
              <a:t>51.10 articles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In </a:t>
            </a:r>
            <a:r>
              <a:rPr lang="en-US" altLang="zh-CN" sz="1600" b="1" dirty="0">
                <a:solidFill>
                  <a:schemeClr val="bg2"/>
                </a:solidFill>
              </a:rPr>
              <a:t>34 days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There was only 1 article published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Maximum publication of </a:t>
            </a:r>
            <a:r>
              <a:rPr lang="en-US" altLang="zh-CN" sz="1600" b="1" dirty="0">
                <a:solidFill>
                  <a:schemeClr val="bg2"/>
                </a:solidFill>
              </a:rPr>
              <a:t>622 articles</a:t>
            </a:r>
            <a:r>
              <a:rPr lang="en-US" altLang="zh-CN" sz="1600" dirty="0"/>
              <a:t>,  May 4, 2023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Periodicity on publishment: 3 peaks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Late April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Late August to early September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Late October to early November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594FA11-BD5A-4CDB-B723-23F61899D0D2}"/>
              </a:ext>
            </a:extLst>
          </p:cNvPr>
          <p:cNvSpPr txBox="1">
            <a:spLocks/>
          </p:cNvSpPr>
          <p:nvPr/>
        </p:nvSpPr>
        <p:spPr>
          <a:xfrm>
            <a:off x="1292830" y="6454606"/>
            <a:ext cx="7312125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400" b="1" dirty="0"/>
              <a:t>Fig 3. </a:t>
            </a:r>
            <a:r>
              <a:rPr lang="en-US" sz="1400" dirty="0"/>
              <a:t>Heat map, bar chart, and distribution of the number of daily stock reports published.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E0DCA57-6DB8-43E1-BABD-7EF876D49A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2" y="4279974"/>
            <a:ext cx="8840639" cy="22101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CA6F848-EE07-4903-BE54-7A972915C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4" y="1020386"/>
            <a:ext cx="3169340" cy="316934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E9797EC-C7FF-1E4A-9060-DA5A6B4D78EB}"/>
              </a:ext>
            </a:extLst>
          </p:cNvPr>
          <p:cNvSpPr txBox="1">
            <a:spLocks/>
          </p:cNvSpPr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dirty="0"/>
              <a:t>Data Description on Time Dimension</a:t>
            </a:r>
          </a:p>
        </p:txBody>
      </p:sp>
    </p:spTree>
    <p:extLst>
      <p:ext uri="{BB962C8B-B14F-4D97-AF65-F5344CB8AC3E}">
        <p14:creationId xmlns:p14="http://schemas.microsoft.com/office/powerpoint/2010/main" val="203235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6BD0FF9-02A5-48A2-834E-F47719DBF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1" y="4437906"/>
            <a:ext cx="8195961" cy="2049456"/>
          </a:xfrm>
          <a:prstGeom prst="rect">
            <a:avLst/>
          </a:prstGeom>
        </p:spPr>
      </p:pic>
      <p:sp>
        <p:nvSpPr>
          <p:cNvPr id="3" name="Text Placeholder 5"/>
          <p:cNvSpPr txBox="1">
            <a:spLocks/>
          </p:cNvSpPr>
          <p:nvPr/>
        </p:nvSpPr>
        <p:spPr>
          <a:xfrm>
            <a:off x="264840" y="1053530"/>
            <a:ext cx="7495678" cy="1188132"/>
          </a:xfrm>
          <a:prstGeom prst="rect">
            <a:avLst/>
          </a:prstGeom>
        </p:spPr>
        <p:txBody>
          <a:bodyPr/>
          <a:lstStyle>
            <a:lvl1pPr marL="188568" indent="-188568" algn="l" defTabSz="957925" rtl="0" eaLnBrk="1" latinLnBrk="0" hangingPunct="1">
              <a:lnSpc>
                <a:spcPct val="90000"/>
              </a:lnSpc>
              <a:spcBef>
                <a:spcPts val="1467"/>
              </a:spcBef>
              <a:buClr>
                <a:schemeClr val="bg2"/>
              </a:buClr>
              <a:buSzPct val="100000"/>
              <a:buFont typeface="Arial" pitchFamily="34" charset="0"/>
              <a:buChar char="■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325695" indent="-13411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512905" indent="-188568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663759" indent="-143689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807071" indent="-143312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Out of 3153 stocks, only </a:t>
            </a:r>
            <a:r>
              <a:rPr lang="en-US" altLang="zh-CN" sz="1600" b="1" dirty="0">
                <a:solidFill>
                  <a:srgbClr val="B42100"/>
                </a:solidFill>
              </a:rPr>
              <a:t>2392 stocks</a:t>
            </a:r>
            <a:r>
              <a:rPr lang="en-US" altLang="zh-CN" sz="1600" dirty="0"/>
              <a:t> have at least one research report data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Average reports per stock: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rgbClr val="B42100"/>
                </a:solidFill>
              </a:rPr>
              <a:t>27.73 articles</a:t>
            </a:r>
            <a:r>
              <a:rPr lang="en-US" altLang="zh-CN" sz="1600" dirty="0"/>
              <a:t>, median </a:t>
            </a:r>
            <a:r>
              <a:rPr lang="en-US" altLang="zh-CN" sz="1600" b="1" dirty="0">
                <a:solidFill>
                  <a:srgbClr val="B42100"/>
                </a:solidFill>
              </a:rPr>
              <a:t>6 articles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Stock with the most reports: </a:t>
            </a:r>
            <a:r>
              <a:rPr lang="en-US" altLang="zh-CN" sz="1600" b="1" dirty="0">
                <a:solidFill>
                  <a:srgbClr val="B42100"/>
                </a:solidFill>
              </a:rPr>
              <a:t>688 articles</a:t>
            </a:r>
            <a:r>
              <a:rPr lang="en-US" altLang="zh-CN" sz="1600" dirty="0"/>
              <a:t>, </a:t>
            </a:r>
            <a:r>
              <a:rPr lang="en-US" altLang="zh-CN" sz="1600" b="1" dirty="0">
                <a:solidFill>
                  <a:srgbClr val="757F40"/>
                </a:solidFill>
              </a:rPr>
              <a:t>Kweichow Moutai (600519.sh)</a:t>
            </a:r>
            <a:endParaRPr lang="en-US" altLang="zh-CN" sz="1600" b="1" u="sng" dirty="0">
              <a:solidFill>
                <a:srgbClr val="757F40"/>
              </a:solidFill>
            </a:endParaRP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594FA11-BD5A-4CDB-B723-23F61899D0D2}"/>
              </a:ext>
            </a:extLst>
          </p:cNvPr>
          <p:cNvSpPr txBox="1">
            <a:spLocks/>
          </p:cNvSpPr>
          <p:nvPr/>
        </p:nvSpPr>
        <p:spPr>
          <a:xfrm>
            <a:off x="1503109" y="6458562"/>
            <a:ext cx="68915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400" b="1" dirty="0"/>
              <a:t>Fig 4. </a:t>
            </a:r>
            <a:r>
              <a:rPr lang="en-US" altLang="zh-CN" sz="1400" dirty="0"/>
              <a:t>B</a:t>
            </a:r>
            <a:r>
              <a:rPr lang="en-US" sz="1400" dirty="0"/>
              <a:t>ar chart, distribution and boxplot of the number of reports published per stock.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E85DB-8B78-416C-9F7F-BF3E54A25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0" y="2313670"/>
            <a:ext cx="8528664" cy="213168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68B2852-A036-9542-AC00-9D7AE292BACF}"/>
              </a:ext>
            </a:extLst>
          </p:cNvPr>
          <p:cNvSpPr txBox="1">
            <a:spLocks/>
          </p:cNvSpPr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1.2</a:t>
            </a:r>
            <a:r>
              <a:rPr lang="zh-CN" altLang="en-US" dirty="0"/>
              <a:t> </a:t>
            </a:r>
            <a:r>
              <a:rPr lang="en-US" dirty="0"/>
              <a:t>Data Description on S</a:t>
            </a:r>
            <a:r>
              <a:rPr lang="en-US" altLang="zh-CN" dirty="0"/>
              <a:t>tock</a:t>
            </a:r>
            <a:r>
              <a:rPr lang="en-US" dirty="0"/>
              <a:t> Dimension</a:t>
            </a:r>
          </a:p>
        </p:txBody>
      </p:sp>
    </p:spTree>
    <p:extLst>
      <p:ext uri="{BB962C8B-B14F-4D97-AF65-F5344CB8AC3E}">
        <p14:creationId xmlns:p14="http://schemas.microsoft.com/office/powerpoint/2010/main" val="313468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 txBox="1">
            <a:spLocks/>
          </p:cNvSpPr>
          <p:nvPr/>
        </p:nvSpPr>
        <p:spPr>
          <a:xfrm>
            <a:off x="264839" y="1053530"/>
            <a:ext cx="9223871" cy="5149850"/>
          </a:xfrm>
          <a:prstGeom prst="rect">
            <a:avLst/>
          </a:prstGeom>
        </p:spPr>
        <p:txBody>
          <a:bodyPr/>
          <a:lstStyle>
            <a:lvl1pPr marL="188568" indent="-188568" algn="l" defTabSz="957925" rtl="0" eaLnBrk="1" latinLnBrk="0" hangingPunct="1">
              <a:lnSpc>
                <a:spcPct val="90000"/>
              </a:lnSpc>
              <a:spcBef>
                <a:spcPts val="1467"/>
              </a:spcBef>
              <a:buClr>
                <a:schemeClr val="bg2"/>
              </a:buClr>
              <a:buSzPct val="100000"/>
              <a:buFont typeface="Arial" pitchFamily="34" charset="0"/>
              <a:buChar char="■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325695" indent="-13411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512905" indent="-188568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663759" indent="-143689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807071" indent="-143312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Labels: </a:t>
            </a:r>
            <a:r>
              <a:rPr lang="en-US" altLang="zh-CN" sz="1600" b="1" dirty="0">
                <a:solidFill>
                  <a:srgbClr val="002060"/>
                </a:solidFill>
              </a:rPr>
              <a:t>5m-frequency data</a:t>
            </a:r>
            <a:r>
              <a:rPr lang="en-US" altLang="zh-CN" sz="1600" dirty="0"/>
              <a:t> to calculate the </a:t>
            </a:r>
            <a:r>
              <a:rPr lang="en-US" altLang="zh-CN" sz="1600" b="1" dirty="0">
                <a:solidFill>
                  <a:schemeClr val="bg2"/>
                </a:solidFill>
              </a:rPr>
              <a:t>vwap</a:t>
            </a:r>
            <a:r>
              <a:rPr lang="en-US" altLang="zh-CN" sz="1600" dirty="0"/>
              <a:t> 10 minutes after the opening (09:30-09:40)</a:t>
            </a:r>
          </a:p>
          <a:p>
            <a:pPr lvl="2">
              <a:lnSpc>
                <a:spcPct val="100000"/>
              </a:lnSpc>
              <a:spcAft>
                <a:spcPts val="300"/>
              </a:spcAft>
            </a:pPr>
            <a:r>
              <a:rPr lang="en-US" altLang="zh-CN" sz="1600" dirty="0"/>
              <a:t>The labels of returns with different maturities will be used to measure the </a:t>
            </a:r>
            <a:r>
              <a:rPr lang="en-US" altLang="zh-CN" sz="1600" b="1" dirty="0">
                <a:solidFill>
                  <a:srgbClr val="757F40"/>
                </a:solidFill>
              </a:rPr>
              <a:t>predictive performance</a:t>
            </a:r>
            <a:r>
              <a:rPr lang="en-US" altLang="zh-CN" sz="1600" dirty="0"/>
              <a:t> of the model on </a:t>
            </a:r>
            <a:r>
              <a:rPr lang="en-US" altLang="zh-CN" sz="1600" b="1" dirty="0">
                <a:solidFill>
                  <a:srgbClr val="002060"/>
                </a:solidFill>
              </a:rPr>
              <a:t>short-term and long-term returns.</a:t>
            </a:r>
          </a:p>
          <a:p>
            <a:pPr marL="324337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/>
          </a:p>
          <a:p>
            <a:pPr marL="324337" lvl="2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600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594FA11-BD5A-4CDB-B723-23F61899D0D2}"/>
              </a:ext>
            </a:extLst>
          </p:cNvPr>
          <p:cNvSpPr txBox="1">
            <a:spLocks/>
          </p:cNvSpPr>
          <p:nvPr/>
        </p:nvSpPr>
        <p:spPr>
          <a:xfrm>
            <a:off x="3008322" y="3749112"/>
            <a:ext cx="3881145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400" b="1" dirty="0"/>
              <a:t>Fig 5. </a:t>
            </a:r>
            <a:r>
              <a:rPr lang="en-US" altLang="zh-CN" sz="1400" dirty="0"/>
              <a:t>Model input and output in text embedding.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A77256-07B0-46D9-B4D4-51A8978BECF4}"/>
                  </a:ext>
                </a:extLst>
              </p:cNvPr>
              <p:cNvSpPr txBox="1"/>
              <p:nvPr/>
            </p:nvSpPr>
            <p:spPr>
              <a:xfrm>
                <a:off x="559718" y="2025638"/>
                <a:ext cx="2736304" cy="55611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𝐿𝑎𝑏𝑒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>
                  <a:latin typeface="Arial (正文)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A77256-07B0-46D9-B4D4-51A8978BE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8" y="2025638"/>
                <a:ext cx="2736304" cy="556114"/>
              </a:xfrm>
              <a:prstGeom prst="rect">
                <a:avLst/>
              </a:prstGeom>
              <a:blipFill>
                <a:blip r:embed="rId2"/>
                <a:stretch>
                  <a:fillRect b="-3261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BF0161-DA7F-4E37-98B9-B4F2DB203C22}"/>
                  </a:ext>
                </a:extLst>
              </p:cNvPr>
              <p:cNvSpPr txBox="1"/>
              <p:nvPr/>
            </p:nvSpPr>
            <p:spPr>
              <a:xfrm>
                <a:off x="3296022" y="2030298"/>
                <a:ext cx="2822027" cy="55611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𝐿𝑎𝑏𝑒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>
                  <a:latin typeface="Arial (正文)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BF0161-DA7F-4E37-98B9-B4F2DB203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22" y="2030298"/>
                <a:ext cx="2822027" cy="556114"/>
              </a:xfrm>
              <a:prstGeom prst="rect">
                <a:avLst/>
              </a:prstGeom>
              <a:blipFill>
                <a:blip r:embed="rId3"/>
                <a:stretch>
                  <a:fillRect b="-4396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CA555A-F6E5-48BB-9891-FF208A36D350}"/>
                  </a:ext>
                </a:extLst>
              </p:cNvPr>
              <p:cNvSpPr txBox="1"/>
              <p:nvPr/>
            </p:nvSpPr>
            <p:spPr>
              <a:xfrm>
                <a:off x="6043294" y="2027980"/>
                <a:ext cx="2916325" cy="55611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𝐿𝑎𝑏𝑒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𝑣𝑤𝑎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>
                  <a:latin typeface="Arial (正文)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CA555A-F6E5-48BB-9891-FF208A36D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94" y="2027980"/>
                <a:ext cx="2916325" cy="556114"/>
              </a:xfrm>
              <a:prstGeom prst="rect">
                <a:avLst/>
              </a:prstGeom>
              <a:blipFill>
                <a:blip r:embed="rId4"/>
                <a:stretch>
                  <a:fillRect b="-3297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EC036F61-9C8E-4F29-AEBB-869DC3A58215}"/>
              </a:ext>
            </a:extLst>
          </p:cNvPr>
          <p:cNvSpPr/>
          <p:nvPr/>
        </p:nvSpPr>
        <p:spPr>
          <a:xfrm>
            <a:off x="3890038" y="2891989"/>
            <a:ext cx="2073155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text-embedding-3-small</a:t>
            </a:r>
            <a:endParaRPr lang="en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Notched Right Arrow 23">
            <a:extLst>
              <a:ext uri="{FF2B5EF4-FFF2-40B4-BE49-F238E27FC236}">
                <a16:creationId xmlns:a16="http://schemas.microsoft.com/office/drawing/2014/main" id="{D28C0575-F67B-415E-8265-70306F8DFFEF}"/>
              </a:ext>
            </a:extLst>
          </p:cNvPr>
          <p:cNvSpPr/>
          <p:nvPr/>
        </p:nvSpPr>
        <p:spPr>
          <a:xfrm>
            <a:off x="3076444" y="2944072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8C4BB173-65B4-430B-B289-A599677B16E6}"/>
              </a:ext>
            </a:extLst>
          </p:cNvPr>
          <p:cNvSpPr/>
          <p:nvPr/>
        </p:nvSpPr>
        <p:spPr>
          <a:xfrm>
            <a:off x="721736" y="2913837"/>
            <a:ext cx="1988141" cy="543186"/>
          </a:xfrm>
          <a:prstGeom prst="roundRect">
            <a:avLst>
              <a:gd name="adj" fmla="val 10252"/>
            </a:avLst>
          </a:prstGeom>
          <a:solidFill>
            <a:schemeClr val="tx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title</a:t>
            </a:r>
          </a:p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(87429, 1)</a:t>
            </a:r>
            <a:endParaRPr lang="en-CN" sz="1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le 53">
            <a:extLst>
              <a:ext uri="{FF2B5EF4-FFF2-40B4-BE49-F238E27FC236}">
                <a16:creationId xmlns:a16="http://schemas.microsoft.com/office/drawing/2014/main" id="{EE371E15-6A76-464B-80A9-72074D71A53D}"/>
              </a:ext>
            </a:extLst>
          </p:cNvPr>
          <p:cNvSpPr/>
          <p:nvPr/>
        </p:nvSpPr>
        <p:spPr>
          <a:xfrm>
            <a:off x="7143354" y="2915780"/>
            <a:ext cx="1988141" cy="539301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for modeling</a:t>
            </a:r>
          </a:p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(87429, 768)</a:t>
            </a:r>
            <a:endParaRPr lang="en-CN" sz="1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Notched Right Arrow 23">
            <a:extLst>
              <a:ext uri="{FF2B5EF4-FFF2-40B4-BE49-F238E27FC236}">
                <a16:creationId xmlns:a16="http://schemas.microsoft.com/office/drawing/2014/main" id="{91B77E28-C532-4E07-BD32-E0E4C0244E44}"/>
              </a:ext>
            </a:extLst>
          </p:cNvPr>
          <p:cNvSpPr/>
          <p:nvPr/>
        </p:nvSpPr>
        <p:spPr>
          <a:xfrm>
            <a:off x="6367352" y="2946497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99">
            <a:extLst>
              <a:ext uri="{FF2B5EF4-FFF2-40B4-BE49-F238E27FC236}">
                <a16:creationId xmlns:a16="http://schemas.microsoft.com/office/drawing/2014/main" id="{8AE69A6F-2198-4806-8D5A-BD7029F81841}"/>
              </a:ext>
            </a:extLst>
          </p:cNvPr>
          <p:cNvSpPr/>
          <p:nvPr/>
        </p:nvSpPr>
        <p:spPr>
          <a:xfrm>
            <a:off x="577720" y="2709714"/>
            <a:ext cx="8748972" cy="956055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1BD8D5-C554-4583-BFD6-3299BB6343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8" y="4155889"/>
            <a:ext cx="8860916" cy="2215228"/>
          </a:xfrm>
          <a:prstGeom prst="rect">
            <a:avLst/>
          </a:prstGeom>
        </p:spPr>
      </p:pic>
      <p:sp>
        <p:nvSpPr>
          <p:cNvPr id="20" name="文本占位符 8">
            <a:extLst>
              <a:ext uri="{FF2B5EF4-FFF2-40B4-BE49-F238E27FC236}">
                <a16:creationId xmlns:a16="http://schemas.microsoft.com/office/drawing/2014/main" id="{A770CC21-3EAA-4056-ABF6-764231D2A2A1}"/>
              </a:ext>
            </a:extLst>
          </p:cNvPr>
          <p:cNvSpPr txBox="1">
            <a:spLocks/>
          </p:cNvSpPr>
          <p:nvPr/>
        </p:nvSpPr>
        <p:spPr>
          <a:xfrm>
            <a:off x="521748" y="6274110"/>
            <a:ext cx="8804944" cy="430887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400" b="1" dirty="0"/>
              <a:t>Fig 6. </a:t>
            </a:r>
            <a:r>
              <a:rPr lang="en-US" altLang="zh-CN" sz="1400" dirty="0"/>
              <a:t>Distribution of data obtained after text embedding, with maximum value 0.2710, minimum value -0.2268, mean value -0.0012, standard deviation 0.0361.</a:t>
            </a:r>
            <a:endParaRPr lang="en-US" sz="1400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E68FFD97-07D7-C24D-B8B0-AC903AB66771}"/>
              </a:ext>
            </a:extLst>
          </p:cNvPr>
          <p:cNvSpPr txBox="1">
            <a:spLocks/>
          </p:cNvSpPr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Data Processing and Text Embedding</a:t>
            </a:r>
          </a:p>
        </p:txBody>
      </p:sp>
    </p:spTree>
    <p:extLst>
      <p:ext uri="{BB962C8B-B14F-4D97-AF65-F5344CB8AC3E}">
        <p14:creationId xmlns:p14="http://schemas.microsoft.com/office/powerpoint/2010/main" val="8683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 txBox="1"/>
          <p:nvPr/>
        </p:nvSpPr>
        <p:spPr>
          <a:xfrm>
            <a:off x="451278" y="1005207"/>
            <a:ext cx="9001855" cy="2267903"/>
          </a:xfrm>
          <a:prstGeom prst="rect">
            <a:avLst/>
          </a:prstGeom>
        </p:spPr>
        <p:txBody>
          <a:bodyPr/>
          <a:lstStyle>
            <a:lvl1pPr marL="188595" indent="-188595" algn="l" defTabSz="958215" rtl="0" eaLnBrk="1" latinLnBrk="0" hangingPunct="1">
              <a:lnSpc>
                <a:spcPct val="90000"/>
              </a:lnSpc>
              <a:spcBef>
                <a:spcPts val="1465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325755" indent="-133985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513080" indent="-188595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663575" indent="-14351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807085" indent="-14351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 Research object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altLang="zh-CN" sz="1600" dirty="0"/>
              <a:t>CSI 500 (constituent stocks on September 30, 2024)</a:t>
            </a:r>
          </a:p>
          <a:p>
            <a:pPr marL="0" lvl="1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 Time </a:t>
            </a:r>
            <a:r>
              <a:rPr lang="en-US" altLang="zh-CN" sz="1600" b="1" dirty="0"/>
              <a:t>i</a:t>
            </a:r>
            <a:r>
              <a:rPr lang="en-US" sz="1600" b="1" dirty="0"/>
              <a:t>nterval</a:t>
            </a:r>
            <a:r>
              <a:rPr lang="en-US" sz="1600" dirty="0"/>
              <a:t>: </a:t>
            </a:r>
            <a:r>
              <a:rPr lang="en-US" altLang="zh-CN" sz="1600" dirty="0"/>
              <a:t>January 1st, 2019 – June 30th, 2024 (5.5 years with 1312 trading days) </a:t>
            </a:r>
          </a:p>
          <a:p>
            <a:pPr marL="0" lvl="1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altLang="zh-CN" sz="1600" b="1" dirty="0"/>
              <a:t> Highest number of trading days</a:t>
            </a:r>
            <a:r>
              <a:rPr lang="en-US" altLang="zh-CN" sz="1600" dirty="0"/>
              <a:t>: 1312 days, </a:t>
            </a:r>
            <a:r>
              <a:rPr lang="en-US" sz="1600" dirty="0"/>
              <a:t>CHINA BAOAN GROUP CO., LTD (000009.sz)</a:t>
            </a:r>
          </a:p>
          <a:p>
            <a:pPr marL="0" lvl="1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 L</a:t>
            </a:r>
            <a:r>
              <a:rPr lang="en-US" altLang="zh-CN" sz="1600" b="1" dirty="0"/>
              <a:t>owest number of trading days</a:t>
            </a:r>
            <a:r>
              <a:rPr lang="en-US" altLang="zh-CN" sz="1600" dirty="0"/>
              <a:t>: 277days, </a:t>
            </a:r>
            <a:r>
              <a:rPr lang="en-US" sz="1600" dirty="0"/>
              <a:t>KEDA Industrial Group (600499.sh)</a:t>
            </a:r>
          </a:p>
          <a:p>
            <a:pPr marL="0" lvl="1"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1600" dirty="0"/>
              <a:t> </a:t>
            </a:r>
            <a:r>
              <a:rPr lang="en-US" sz="1600" b="1" dirty="0"/>
              <a:t>Label</a:t>
            </a:r>
            <a:r>
              <a:rPr lang="zh-CN" altLang="en-US" sz="1600" b="1" dirty="0"/>
              <a:t>：</a:t>
            </a:r>
            <a:endParaRPr lang="en-US" sz="1600" b="1" dirty="0"/>
          </a:p>
        </p:txBody>
      </p:sp>
      <p:sp>
        <p:nvSpPr>
          <p:cNvPr id="4" name="Text Box 1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1279" y="3277045"/>
            <a:ext cx="2880000" cy="353756"/>
          </a:xfrm>
          <a:prstGeom prst="rect">
            <a:avLst/>
          </a:prstGeom>
          <a:solidFill>
            <a:schemeClr val="bg2"/>
          </a:solidFill>
          <a:ln w="12700" algn="ctr">
            <a:solidFill>
              <a:schemeClr val="bg2"/>
            </a:solidFill>
            <a:miter lim="800000"/>
            <a:tailEnd type="none" w="sm" len="med"/>
          </a:ln>
        </p:spPr>
        <p:txBody>
          <a:bodyPr lIns="36000" tIns="36000" rIns="36000" bIns="36000" anchor="ctr" anchorCtr="1"/>
          <a:lstStyle/>
          <a:p>
            <a:pPr algn="ctr" defTabSz="957580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Daily Trading Data</a:t>
            </a:r>
          </a:p>
        </p:txBody>
      </p:sp>
      <p:sp>
        <p:nvSpPr>
          <p:cNvPr id="5" name="Text Placeholder 5"/>
          <p:cNvSpPr txBox="1"/>
          <p:nvPr/>
        </p:nvSpPr>
        <p:spPr>
          <a:xfrm>
            <a:off x="451278" y="3634736"/>
            <a:ext cx="2880000" cy="3020231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wrap="square" lIns="36000" tIns="36000" rIns="36000" bIns="36000"/>
          <a:lstStyle>
            <a:lvl1pPr marL="0" indent="0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4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3975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9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89979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13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5984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18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O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pen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Close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High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L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ow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Volume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Amount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Amplitude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RF_Rate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RF_Amt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Turnover</a:t>
            </a:r>
          </a:p>
          <a:p>
            <a:pPr lvl="1"/>
            <a:r>
              <a:rPr lang="en-US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Vwap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12207" y="3277045"/>
            <a:ext cx="2880000" cy="357690"/>
          </a:xfrm>
          <a:prstGeom prst="rect">
            <a:avLst/>
          </a:prstGeom>
          <a:solidFill>
            <a:schemeClr val="bg2"/>
          </a:solidFill>
          <a:ln w="12700" algn="ctr">
            <a:solidFill>
              <a:schemeClr val="bg2"/>
            </a:solidFill>
            <a:miter lim="800000"/>
            <a:tailEnd type="none" w="sm" len="med"/>
          </a:ln>
        </p:spPr>
        <p:txBody>
          <a:bodyPr lIns="36000" tIns="36000" rIns="36000" bIns="36000" anchor="ctr" anchorCtr="1"/>
          <a:lstStyle/>
          <a:p>
            <a:pPr algn="ctr" defTabSz="957580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High-frequency Data</a:t>
            </a:r>
          </a:p>
        </p:txBody>
      </p:sp>
      <p:sp>
        <p:nvSpPr>
          <p:cNvPr id="7" name="Text Placeholder 5"/>
          <p:cNvSpPr txBox="1"/>
          <p:nvPr/>
        </p:nvSpPr>
        <p:spPr>
          <a:xfrm>
            <a:off x="3512206" y="3634735"/>
            <a:ext cx="2880000" cy="3020231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wrap="square" lIns="36000" tIns="36000" rIns="36000" bIns="36000"/>
          <a:lstStyle>
            <a:lvl1pPr marL="0" indent="0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4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3975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9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89979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13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5984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18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Open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Close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High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Low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Volume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Amount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Back_adj</a:t>
            </a:r>
            <a:endParaRPr lang="en-US" altLang="zh-CN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lvl="1"/>
            <a:r>
              <a:rPr lang="en-US" altLang="zh-CN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Turnover_float</a:t>
            </a:r>
            <a:endParaRPr lang="en-US" altLang="zh-CN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73133" y="3277045"/>
            <a:ext cx="2880000" cy="357690"/>
          </a:xfrm>
          <a:prstGeom prst="rect">
            <a:avLst/>
          </a:prstGeom>
          <a:solidFill>
            <a:schemeClr val="bg2"/>
          </a:solidFill>
          <a:ln w="12700" algn="ctr">
            <a:solidFill>
              <a:schemeClr val="bg2"/>
            </a:solidFill>
            <a:miter lim="800000"/>
            <a:tailEnd type="none" w="sm" len="med"/>
          </a:ln>
        </p:spPr>
        <p:txBody>
          <a:bodyPr lIns="36000" tIns="36000" rIns="36000" bIns="36000" anchor="ctr" anchorCtr="1"/>
          <a:lstStyle/>
          <a:p>
            <a:pPr algn="ctr" defTabSz="957580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Macro &amp; Fundamental Data</a:t>
            </a:r>
          </a:p>
        </p:txBody>
      </p:sp>
      <p:sp>
        <p:nvSpPr>
          <p:cNvPr id="9" name="Text Placeholder 5"/>
          <p:cNvSpPr txBox="1"/>
          <p:nvPr/>
        </p:nvSpPr>
        <p:spPr>
          <a:xfrm>
            <a:off x="6573134" y="3634735"/>
            <a:ext cx="2880000" cy="3020231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 wrap="square" lIns="36000" tIns="36000" rIns="36000" bIns="36000"/>
          <a:lstStyle>
            <a:lvl1pPr marL="0" indent="0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4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3975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9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89979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13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5984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18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Monthly Overview Documents of Shanghai Stock Exchange and Shenzhen Stock Exchange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Data from the National Bureau of Statistics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Data of China's treasury bond bond yield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B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alance sheet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Cash Flow Statement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Income Statement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Relative Value Index</a:t>
            </a:r>
          </a:p>
        </p:txBody>
      </p:sp>
      <p:sp>
        <p:nvSpPr>
          <p:cNvPr id="10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"/>
              <p:cNvSpPr txBox="1"/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𝑎𝑏𝑒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blipFill rotWithShape="1">
                <a:blip r:embed="rId6"/>
                <a:stretch>
                  <a:fillRect l="-14" t="-2" r="14" b="54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Purpose of Dimension Reduction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F109A5-38AC-3545-9BD0-A03FACBC5C0C}"/>
              </a:ext>
            </a:extLst>
          </p:cNvPr>
          <p:cNvGrpSpPr/>
          <p:nvPr/>
        </p:nvGrpSpPr>
        <p:grpSpPr>
          <a:xfrm>
            <a:off x="302841" y="1305558"/>
            <a:ext cx="9298729" cy="5100060"/>
            <a:chOff x="405341" y="1279453"/>
            <a:chExt cx="9298729" cy="5100060"/>
          </a:xfrm>
        </p:grpSpPr>
        <p:sp>
          <p:nvSpPr>
            <p:cNvPr id="116" name="Rounded Rectangle 14">
              <a:extLst>
                <a:ext uri="{FF2B5EF4-FFF2-40B4-BE49-F238E27FC236}">
                  <a16:creationId xmlns:a16="http://schemas.microsoft.com/office/drawing/2014/main" id="{35DEDBF0-6BE9-54B0-8B22-773BB278508E}"/>
                </a:ext>
              </a:extLst>
            </p:cNvPr>
            <p:cNvSpPr/>
            <p:nvPr/>
          </p:nvSpPr>
          <p:spPr>
            <a:xfrm>
              <a:off x="5274834" y="4081269"/>
              <a:ext cx="4429236" cy="2061767"/>
            </a:xfrm>
            <a:prstGeom prst="roundRect">
              <a:avLst>
                <a:gd name="adj" fmla="val 4861"/>
              </a:avLst>
            </a:prstGeom>
            <a:solidFill>
              <a:srgbClr val="00B0F0">
                <a:alpha val="7682"/>
              </a:srgb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US" altLang="zh-CN" sz="1800" dirty="0">
                  <a:solidFill>
                    <a:schemeClr val="tx1"/>
                  </a:solidFill>
                  <a:latin typeface="Palatino Linotype" panose="02040502050505030304" pitchFamily="18" charset="0"/>
                  <a:ea typeface="DengXian" panose="02010600030101010101" pitchFamily="2" charset="-122"/>
                </a:rPr>
                <a:t>T</a:t>
              </a:r>
              <a:r>
                <a:rPr lang="en-US" altLang="zh-CN" sz="1800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o </a:t>
              </a:r>
              <a:r>
                <a:rPr lang="en-US" altLang="zh-CN" sz="1800" b="1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increase the signal-to-noise ratio</a:t>
              </a:r>
            </a:p>
            <a:p>
              <a:pPr marL="342900" indent="-342900">
                <a:buFont typeface="Wingdings" pitchFamily="2" charset="2"/>
                <a:buChar char="v"/>
              </a:pPr>
              <a:endParaRPr lang="en-US" altLang="zh-CN" sz="18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endParaRP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US" altLang="zh-CN" sz="1800" dirty="0">
                  <a:solidFill>
                    <a:schemeClr val="tx1"/>
                  </a:solidFill>
                  <a:latin typeface="Palatino Linotype" panose="02040502050505030304" pitchFamily="18" charset="0"/>
                  <a:ea typeface="DengXian" panose="02010600030101010101" pitchFamily="2" charset="-122"/>
                </a:rPr>
                <a:t>To</a:t>
              </a:r>
              <a:r>
                <a:rPr lang="zh-CN" altLang="en-US" sz="1800" dirty="0">
                  <a:solidFill>
                    <a:schemeClr val="tx1"/>
                  </a:solidFill>
                  <a:latin typeface="Palatino Linotype" panose="02040502050505030304" pitchFamily="18" charset="0"/>
                  <a:ea typeface="DengXian" panose="02010600030101010101" pitchFamily="2" charset="-122"/>
                </a:rPr>
                <a:t> </a:t>
              </a:r>
              <a:r>
                <a:rPr lang="en-US" altLang="zh-CN" sz="1800" dirty="0">
                  <a:solidFill>
                    <a:schemeClr val="tx1"/>
                  </a:solidFill>
                  <a:latin typeface="Palatino Linotype" panose="02040502050505030304" pitchFamily="18" charset="0"/>
                  <a:ea typeface="DengXian" panose="02010600030101010101" pitchFamily="2" charset="-122"/>
                </a:rPr>
                <a:t>extract economically meaningful insights </a:t>
              </a:r>
            </a:p>
            <a:p>
              <a:pPr marL="342900" indent="-342900">
                <a:buFont typeface="Wingdings" pitchFamily="2" charset="2"/>
                <a:buChar char="v"/>
              </a:pPr>
              <a:endParaRPr lang="en-US" altLang="zh-CN" sz="1800" dirty="0">
                <a:solidFill>
                  <a:schemeClr val="tx1"/>
                </a:solidFill>
                <a:latin typeface="Palatino Linotype" panose="02040502050505030304" pitchFamily="18" charset="0"/>
                <a:ea typeface="DengXian" panose="02010600030101010101" pitchFamily="2" charset="-122"/>
              </a:endParaRPr>
            </a:p>
            <a:p>
              <a:pPr marL="342900" indent="-342900">
                <a:buFont typeface="Wingdings" pitchFamily="2" charset="2"/>
                <a:buChar char="v"/>
              </a:pPr>
              <a:r>
                <a:rPr lang="en-US" altLang="zh-CN" sz="1800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To</a:t>
              </a:r>
              <a:r>
                <a:rPr lang="zh-CN" altLang="en-US" sz="1800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 </a:t>
              </a:r>
              <a:r>
                <a:rPr lang="en-US" altLang="zh-CN" sz="1800" b="1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preventing</a:t>
              </a:r>
              <a:r>
                <a:rPr lang="en-US" altLang="zh-CN" sz="1800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 overfitting </a:t>
              </a:r>
              <a:r>
                <a:rPr lang="zh-CN" altLang="zh-CN" sz="1800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rPr>
                <a:t> </a:t>
              </a:r>
              <a:endParaRPr lang="zh-CN" altLang="en-US" sz="1800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1026" name="Picture 2" descr="Overfitting and underfitting in machine learning | SuperAnnotate">
              <a:extLst>
                <a:ext uri="{FF2B5EF4-FFF2-40B4-BE49-F238E27FC236}">
                  <a16:creationId xmlns:a16="http://schemas.microsoft.com/office/drawing/2014/main" id="{BD1A7CD9-DDF7-B0E8-9CD7-99B8CEE9C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" t="9856" r="9738"/>
            <a:stretch/>
          </p:blipFill>
          <p:spPr bwMode="auto">
            <a:xfrm>
              <a:off x="812674" y="4240234"/>
              <a:ext cx="4038614" cy="213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526751D-3FD0-8875-DB0F-D28D4B6A7C32}"/>
                </a:ext>
              </a:extLst>
            </p:cNvPr>
            <p:cNvGrpSpPr/>
            <p:nvPr/>
          </p:nvGrpSpPr>
          <p:grpSpPr>
            <a:xfrm>
              <a:off x="888988" y="1279453"/>
              <a:ext cx="4214340" cy="1775504"/>
              <a:chOff x="955763" y="1015106"/>
              <a:chExt cx="4214340" cy="1775504"/>
            </a:xfrm>
          </p:grpSpPr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50E29C88-7AF2-C074-D310-DD78B970C00A}"/>
                  </a:ext>
                </a:extLst>
              </p:cNvPr>
              <p:cNvSpPr/>
              <p:nvPr/>
            </p:nvSpPr>
            <p:spPr>
              <a:xfrm>
                <a:off x="955763" y="1657782"/>
                <a:ext cx="3481129" cy="1132828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1">
                    <a:lumMod val="20000"/>
                    <a:lumOff val="80000"/>
                    <a:alpha val="37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4C5DB720-35D5-808D-5A5F-04DB3C2ACF4E}"/>
                  </a:ext>
                </a:extLst>
              </p:cNvPr>
              <p:cNvSpPr/>
              <p:nvPr/>
            </p:nvSpPr>
            <p:spPr>
              <a:xfrm rot="10800000" flipV="1">
                <a:off x="1822704" y="1015106"/>
                <a:ext cx="1755599" cy="31811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  <a:alpha val="75688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Embedding</a:t>
                </a:r>
                <a:r>
                  <a:rPr kumimoji="1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Layer</a:t>
                </a:r>
                <a:endParaRPr kumimoji="1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6AC96911-C332-2386-02B5-5E8E0B78A256}"/>
                  </a:ext>
                </a:extLst>
              </p:cNvPr>
              <p:cNvSpPr/>
              <p:nvPr/>
            </p:nvSpPr>
            <p:spPr>
              <a:xfrm>
                <a:off x="1073268" y="1747357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2BC24FEA-BC0E-2CDD-0432-AA27A75AF37F}"/>
                  </a:ext>
                </a:extLst>
              </p:cNvPr>
              <p:cNvSpPr/>
              <p:nvPr/>
            </p:nvSpPr>
            <p:spPr>
              <a:xfrm>
                <a:off x="1135331" y="178783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2555E7F-510E-D290-AF76-9C10BF6434D1}"/>
                  </a:ext>
                </a:extLst>
              </p:cNvPr>
              <p:cNvSpPr txBox="1"/>
              <p:nvPr/>
            </p:nvSpPr>
            <p:spPr>
              <a:xfrm>
                <a:off x="3296022" y="2031835"/>
                <a:ext cx="68755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···</a:t>
                </a:r>
                <a:endParaRPr kumimoji="1" lang="zh-CN" altLang="en-US" dirty="0"/>
              </a:p>
            </p:txBody>
          </p: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B48FDA83-A837-36A4-43DF-74617AD905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3954" y="1323072"/>
                <a:ext cx="0" cy="334940"/>
              </a:xfrm>
              <a:prstGeom prst="straightConnector1">
                <a:avLst/>
              </a:prstGeom>
              <a:ln w="15875" cmpd="sng">
                <a:solidFill>
                  <a:schemeClr val="tx2">
                    <a:lumMod val="75000"/>
                  </a:schemeClr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4C40790-8EE9-608A-C118-947F22B9D8AB}"/>
                  </a:ext>
                </a:extLst>
              </p:cNvPr>
              <p:cNvSpPr/>
              <p:nvPr/>
            </p:nvSpPr>
            <p:spPr>
              <a:xfrm>
                <a:off x="1135331" y="194978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9FA193D-0EB2-AB2E-FB12-7BFCFFE9534A}"/>
                  </a:ext>
                </a:extLst>
              </p:cNvPr>
              <p:cNvSpPr/>
              <p:nvPr/>
            </p:nvSpPr>
            <p:spPr>
              <a:xfrm>
                <a:off x="1138369" y="211387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615B902F-1C8E-6F92-D74B-EDA0AB8DF253}"/>
                  </a:ext>
                </a:extLst>
              </p:cNvPr>
              <p:cNvSpPr/>
              <p:nvPr/>
            </p:nvSpPr>
            <p:spPr>
              <a:xfrm>
                <a:off x="1135331" y="227577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107D412-F450-2046-CEDD-B0555F32BC90}"/>
                  </a:ext>
                </a:extLst>
              </p:cNvPr>
              <p:cNvSpPr txBox="1"/>
              <p:nvPr/>
            </p:nvSpPr>
            <p:spPr>
              <a:xfrm rot="5400000">
                <a:off x="1044208" y="2347133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8B4BFDA-9B79-DE9A-A9DD-7A9746A713E0}"/>
                  </a:ext>
                </a:extLst>
              </p:cNvPr>
              <p:cNvSpPr/>
              <p:nvPr/>
            </p:nvSpPr>
            <p:spPr>
              <a:xfrm>
                <a:off x="1138369" y="251970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圆角矩形 42">
                <a:extLst>
                  <a:ext uri="{FF2B5EF4-FFF2-40B4-BE49-F238E27FC236}">
                    <a16:creationId xmlns:a16="http://schemas.microsoft.com/office/drawing/2014/main" id="{C2DF328D-D6E5-78AF-B4D6-56682EFDB43D}"/>
                  </a:ext>
                </a:extLst>
              </p:cNvPr>
              <p:cNvSpPr/>
              <p:nvPr/>
            </p:nvSpPr>
            <p:spPr>
              <a:xfrm>
                <a:off x="1469329" y="1747357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7CB4420-C03E-CB39-CD2A-4476EBFC7864}"/>
                  </a:ext>
                </a:extLst>
              </p:cNvPr>
              <p:cNvSpPr/>
              <p:nvPr/>
            </p:nvSpPr>
            <p:spPr>
              <a:xfrm>
                <a:off x="1531392" y="178783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C2A430C-7F76-2DA7-91CA-C72EB0E5E1FF}"/>
                  </a:ext>
                </a:extLst>
              </p:cNvPr>
              <p:cNvSpPr/>
              <p:nvPr/>
            </p:nvSpPr>
            <p:spPr>
              <a:xfrm>
                <a:off x="1531392" y="194978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3A645E4A-CBA4-90FE-3BD1-B7DCC51BB7B1}"/>
                  </a:ext>
                </a:extLst>
              </p:cNvPr>
              <p:cNvSpPr/>
              <p:nvPr/>
            </p:nvSpPr>
            <p:spPr>
              <a:xfrm>
                <a:off x="1534430" y="211387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7AB8DB80-E854-2D3F-0E22-ADE555554DDD}"/>
                  </a:ext>
                </a:extLst>
              </p:cNvPr>
              <p:cNvSpPr/>
              <p:nvPr/>
            </p:nvSpPr>
            <p:spPr>
              <a:xfrm>
                <a:off x="1531392" y="227577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3D46935-F89B-02AC-7D18-4E07E1830ADF}"/>
                  </a:ext>
                </a:extLst>
              </p:cNvPr>
              <p:cNvSpPr txBox="1"/>
              <p:nvPr/>
            </p:nvSpPr>
            <p:spPr>
              <a:xfrm rot="5400000">
                <a:off x="1440269" y="2347133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A0FE680-93C5-ABEF-029F-BE3865152677}"/>
                  </a:ext>
                </a:extLst>
              </p:cNvPr>
              <p:cNvSpPr/>
              <p:nvPr/>
            </p:nvSpPr>
            <p:spPr>
              <a:xfrm>
                <a:off x="1534430" y="251970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C0B742AA-929C-1013-9A92-9CB79C7A8F68}"/>
                  </a:ext>
                </a:extLst>
              </p:cNvPr>
              <p:cNvSpPr/>
              <p:nvPr/>
            </p:nvSpPr>
            <p:spPr>
              <a:xfrm>
                <a:off x="1871194" y="1749148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38DAF46-A979-8D4B-8DF7-C666323A0B94}"/>
                  </a:ext>
                </a:extLst>
              </p:cNvPr>
              <p:cNvSpPr/>
              <p:nvPr/>
            </p:nvSpPr>
            <p:spPr>
              <a:xfrm>
                <a:off x="1933257" y="1789627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E36ADC5-B412-3E40-E420-3CA8008FA6B2}"/>
                  </a:ext>
                </a:extLst>
              </p:cNvPr>
              <p:cNvSpPr/>
              <p:nvPr/>
            </p:nvSpPr>
            <p:spPr>
              <a:xfrm>
                <a:off x="1933257" y="195157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8FAA2A7-D28B-238A-3764-7729132F0F6C}"/>
                  </a:ext>
                </a:extLst>
              </p:cNvPr>
              <p:cNvSpPr/>
              <p:nvPr/>
            </p:nvSpPr>
            <p:spPr>
              <a:xfrm>
                <a:off x="1936295" y="2115670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88640DB-0000-626D-91B6-D7685ECC8BF3}"/>
                  </a:ext>
                </a:extLst>
              </p:cNvPr>
              <p:cNvSpPr/>
              <p:nvPr/>
            </p:nvSpPr>
            <p:spPr>
              <a:xfrm>
                <a:off x="1933257" y="227756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3847C10-B98A-559D-462F-6FF19DCED948}"/>
                  </a:ext>
                </a:extLst>
              </p:cNvPr>
              <p:cNvSpPr txBox="1"/>
              <p:nvPr/>
            </p:nvSpPr>
            <p:spPr>
              <a:xfrm rot="5400000">
                <a:off x="1842134" y="2348924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98BEBCB-2531-BC55-401D-814EEA7C78CB}"/>
                  </a:ext>
                </a:extLst>
              </p:cNvPr>
              <p:cNvSpPr/>
              <p:nvPr/>
            </p:nvSpPr>
            <p:spPr>
              <a:xfrm>
                <a:off x="1936295" y="2521500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圆角矩形 57">
                <a:extLst>
                  <a:ext uri="{FF2B5EF4-FFF2-40B4-BE49-F238E27FC236}">
                    <a16:creationId xmlns:a16="http://schemas.microsoft.com/office/drawing/2014/main" id="{EA9DD0B9-1AFE-9F19-95EB-4E0E3C53271F}"/>
                  </a:ext>
                </a:extLst>
              </p:cNvPr>
              <p:cNvSpPr/>
              <p:nvPr/>
            </p:nvSpPr>
            <p:spPr>
              <a:xfrm>
                <a:off x="2273059" y="1755124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EF57C76-90D1-B7A6-0F03-484F1744CC3E}"/>
                  </a:ext>
                </a:extLst>
              </p:cNvPr>
              <p:cNvSpPr/>
              <p:nvPr/>
            </p:nvSpPr>
            <p:spPr>
              <a:xfrm>
                <a:off x="2335122" y="1795603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89B79376-F79B-6C13-7353-946B139A6BFB}"/>
                  </a:ext>
                </a:extLst>
              </p:cNvPr>
              <p:cNvSpPr/>
              <p:nvPr/>
            </p:nvSpPr>
            <p:spPr>
              <a:xfrm>
                <a:off x="2335122" y="1957552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AA7044B6-2891-924B-29D4-1807740118D6}"/>
                  </a:ext>
                </a:extLst>
              </p:cNvPr>
              <p:cNvSpPr/>
              <p:nvPr/>
            </p:nvSpPr>
            <p:spPr>
              <a:xfrm>
                <a:off x="2338160" y="212164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36843E1-E50C-FDED-7891-0E4A0D141C27}"/>
                  </a:ext>
                </a:extLst>
              </p:cNvPr>
              <p:cNvSpPr/>
              <p:nvPr/>
            </p:nvSpPr>
            <p:spPr>
              <a:xfrm>
                <a:off x="2335122" y="2283542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DDAAB02-1C7D-08D3-0EC1-5F177AF7ABF6}"/>
                  </a:ext>
                </a:extLst>
              </p:cNvPr>
              <p:cNvSpPr txBox="1"/>
              <p:nvPr/>
            </p:nvSpPr>
            <p:spPr>
              <a:xfrm rot="5400000">
                <a:off x="2243999" y="2354900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37032B39-0611-15E8-E8EB-5B90CA39812C}"/>
                  </a:ext>
                </a:extLst>
              </p:cNvPr>
              <p:cNvSpPr/>
              <p:nvPr/>
            </p:nvSpPr>
            <p:spPr>
              <a:xfrm>
                <a:off x="2338160" y="252747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圆角矩形 64">
                <a:extLst>
                  <a:ext uri="{FF2B5EF4-FFF2-40B4-BE49-F238E27FC236}">
                    <a16:creationId xmlns:a16="http://schemas.microsoft.com/office/drawing/2014/main" id="{9471A522-5A1B-A81E-CA65-69A604D2D64C}"/>
                  </a:ext>
                </a:extLst>
              </p:cNvPr>
              <p:cNvSpPr/>
              <p:nvPr/>
            </p:nvSpPr>
            <p:spPr>
              <a:xfrm>
                <a:off x="2673246" y="1747357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A3BA8065-9C92-468D-99E9-A09F3C04C204}"/>
                  </a:ext>
                </a:extLst>
              </p:cNvPr>
              <p:cNvSpPr/>
              <p:nvPr/>
            </p:nvSpPr>
            <p:spPr>
              <a:xfrm>
                <a:off x="2735309" y="178783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78A62477-27C2-9E3F-B714-91A6D8CFD158}"/>
                  </a:ext>
                </a:extLst>
              </p:cNvPr>
              <p:cNvSpPr/>
              <p:nvPr/>
            </p:nvSpPr>
            <p:spPr>
              <a:xfrm>
                <a:off x="2735309" y="194978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37323BBB-535F-39AA-0D60-FBCA9B2CFEED}"/>
                  </a:ext>
                </a:extLst>
              </p:cNvPr>
              <p:cNvSpPr/>
              <p:nvPr/>
            </p:nvSpPr>
            <p:spPr>
              <a:xfrm>
                <a:off x="2738347" y="211387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ACAE6088-C769-DDE2-A25C-2187EF2DA64F}"/>
                  </a:ext>
                </a:extLst>
              </p:cNvPr>
              <p:cNvSpPr/>
              <p:nvPr/>
            </p:nvSpPr>
            <p:spPr>
              <a:xfrm>
                <a:off x="2735309" y="227577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5B635A41-5DA1-83E8-C2F6-C0CAD78D9792}"/>
                  </a:ext>
                </a:extLst>
              </p:cNvPr>
              <p:cNvSpPr txBox="1"/>
              <p:nvPr/>
            </p:nvSpPr>
            <p:spPr>
              <a:xfrm rot="5400000">
                <a:off x="2644186" y="2347133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4B8484E-344D-FB79-6775-242D2886D991}"/>
                  </a:ext>
                </a:extLst>
              </p:cNvPr>
              <p:cNvSpPr/>
              <p:nvPr/>
            </p:nvSpPr>
            <p:spPr>
              <a:xfrm>
                <a:off x="2738347" y="251970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圆角矩形 71">
                <a:extLst>
                  <a:ext uri="{FF2B5EF4-FFF2-40B4-BE49-F238E27FC236}">
                    <a16:creationId xmlns:a16="http://schemas.microsoft.com/office/drawing/2014/main" id="{976E568E-FE90-9C32-EDAB-962712797609}"/>
                  </a:ext>
                </a:extLst>
              </p:cNvPr>
              <p:cNvSpPr/>
              <p:nvPr/>
            </p:nvSpPr>
            <p:spPr>
              <a:xfrm>
                <a:off x="3071217" y="1747357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FBB6D99-D392-A7F3-76A8-95AC38A33720}"/>
                  </a:ext>
                </a:extLst>
              </p:cNvPr>
              <p:cNvSpPr/>
              <p:nvPr/>
            </p:nvSpPr>
            <p:spPr>
              <a:xfrm>
                <a:off x="3133280" y="178783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B5F3F3C-7EF2-B7DF-7773-F43DADF687BE}"/>
                  </a:ext>
                </a:extLst>
              </p:cNvPr>
              <p:cNvSpPr/>
              <p:nvPr/>
            </p:nvSpPr>
            <p:spPr>
              <a:xfrm>
                <a:off x="3133280" y="194978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A041AD8C-AFD5-C4C0-4DED-389E8FC7C525}"/>
                  </a:ext>
                </a:extLst>
              </p:cNvPr>
              <p:cNvSpPr/>
              <p:nvPr/>
            </p:nvSpPr>
            <p:spPr>
              <a:xfrm>
                <a:off x="3136318" y="211387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2E91E7A1-26F0-7D07-F078-25403160EB56}"/>
                  </a:ext>
                </a:extLst>
              </p:cNvPr>
              <p:cNvSpPr/>
              <p:nvPr/>
            </p:nvSpPr>
            <p:spPr>
              <a:xfrm>
                <a:off x="3133280" y="227577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13996EC-F6BD-3491-2948-BAAAF66D8B00}"/>
                  </a:ext>
                </a:extLst>
              </p:cNvPr>
              <p:cNvSpPr txBox="1"/>
              <p:nvPr/>
            </p:nvSpPr>
            <p:spPr>
              <a:xfrm rot="5400000">
                <a:off x="3042157" y="2347133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9CF9B37-156F-0010-D3BB-9E671C7389BD}"/>
                  </a:ext>
                </a:extLst>
              </p:cNvPr>
              <p:cNvSpPr/>
              <p:nvPr/>
            </p:nvSpPr>
            <p:spPr>
              <a:xfrm>
                <a:off x="3136318" y="251970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圆角矩形 79">
                <a:extLst>
                  <a:ext uri="{FF2B5EF4-FFF2-40B4-BE49-F238E27FC236}">
                    <a16:creationId xmlns:a16="http://schemas.microsoft.com/office/drawing/2014/main" id="{573B8FD7-F4F5-C744-671E-C6DDC0B63906}"/>
                  </a:ext>
                </a:extLst>
              </p:cNvPr>
              <p:cNvSpPr/>
              <p:nvPr/>
            </p:nvSpPr>
            <p:spPr>
              <a:xfrm>
                <a:off x="3676287" y="1747357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0A6BB06-E8AF-512F-5F48-44B3FC22F3B4}"/>
                  </a:ext>
                </a:extLst>
              </p:cNvPr>
              <p:cNvSpPr/>
              <p:nvPr/>
            </p:nvSpPr>
            <p:spPr>
              <a:xfrm>
                <a:off x="3738350" y="1787836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4B869BB1-484B-D909-C79C-EF6D6D502F5E}"/>
                  </a:ext>
                </a:extLst>
              </p:cNvPr>
              <p:cNvSpPr/>
              <p:nvPr/>
            </p:nvSpPr>
            <p:spPr>
              <a:xfrm>
                <a:off x="3738350" y="194978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BE7AAF25-ACBD-26E6-71D8-C0DFE9C8AB3B}"/>
                  </a:ext>
                </a:extLst>
              </p:cNvPr>
              <p:cNvSpPr/>
              <p:nvPr/>
            </p:nvSpPr>
            <p:spPr>
              <a:xfrm>
                <a:off x="3741388" y="211387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D4516332-7152-1CF7-FA63-0E642CC39DF0}"/>
                  </a:ext>
                </a:extLst>
              </p:cNvPr>
              <p:cNvSpPr/>
              <p:nvPr/>
            </p:nvSpPr>
            <p:spPr>
              <a:xfrm>
                <a:off x="3738350" y="2275775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1719E94E-F58F-88E6-C142-546EE2BF3A6F}"/>
                  </a:ext>
                </a:extLst>
              </p:cNvPr>
              <p:cNvSpPr txBox="1"/>
              <p:nvPr/>
            </p:nvSpPr>
            <p:spPr>
              <a:xfrm rot="5400000">
                <a:off x="3647227" y="2347133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3BB1258-1E4B-C96A-9338-7A2B4E2FF285}"/>
                  </a:ext>
                </a:extLst>
              </p:cNvPr>
              <p:cNvSpPr/>
              <p:nvPr/>
            </p:nvSpPr>
            <p:spPr>
              <a:xfrm>
                <a:off x="3741388" y="2519709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圆角矩形 98">
                <a:extLst>
                  <a:ext uri="{FF2B5EF4-FFF2-40B4-BE49-F238E27FC236}">
                    <a16:creationId xmlns:a16="http://schemas.microsoft.com/office/drawing/2014/main" id="{30E76077-C756-662F-9E17-24C26210B97F}"/>
                  </a:ext>
                </a:extLst>
              </p:cNvPr>
              <p:cNvSpPr/>
              <p:nvPr/>
            </p:nvSpPr>
            <p:spPr>
              <a:xfrm>
                <a:off x="4075100" y="1745825"/>
                <a:ext cx="244917" cy="90458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798F2BCA-D79B-0E85-AF58-E999C88A3439}"/>
                  </a:ext>
                </a:extLst>
              </p:cNvPr>
              <p:cNvSpPr/>
              <p:nvPr/>
            </p:nvSpPr>
            <p:spPr>
              <a:xfrm>
                <a:off x="4137163" y="1786304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F2726EED-A67A-199D-C12C-EC20E7B0F1B1}"/>
                  </a:ext>
                </a:extLst>
              </p:cNvPr>
              <p:cNvSpPr/>
              <p:nvPr/>
            </p:nvSpPr>
            <p:spPr>
              <a:xfrm>
                <a:off x="4137163" y="1948253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6CDCBD2D-DDF3-7289-69B7-3AFEA70D1597}"/>
                  </a:ext>
                </a:extLst>
              </p:cNvPr>
              <p:cNvSpPr/>
              <p:nvPr/>
            </p:nvSpPr>
            <p:spPr>
              <a:xfrm>
                <a:off x="4140201" y="2112347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3C569CB0-9151-DAA4-CAEE-7A8E8EF2F412}"/>
                  </a:ext>
                </a:extLst>
              </p:cNvPr>
              <p:cNvSpPr/>
              <p:nvPr/>
            </p:nvSpPr>
            <p:spPr>
              <a:xfrm>
                <a:off x="4137163" y="2274243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18F39923-320F-5359-AD57-87D1AD3D9B11}"/>
                  </a:ext>
                </a:extLst>
              </p:cNvPr>
              <p:cNvSpPr txBox="1"/>
              <p:nvPr/>
            </p:nvSpPr>
            <p:spPr>
              <a:xfrm rot="5400000">
                <a:off x="4046040" y="2345601"/>
                <a:ext cx="29369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/>
                  <a:t>···</a:t>
                </a:r>
                <a:endParaRPr kumimoji="1" lang="zh-CN" altLang="en-US" sz="800" dirty="0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03E509E-7638-0D56-5F20-750D187E122A}"/>
                  </a:ext>
                </a:extLst>
              </p:cNvPr>
              <p:cNvSpPr/>
              <p:nvPr/>
            </p:nvSpPr>
            <p:spPr>
              <a:xfrm>
                <a:off x="4140201" y="2518177"/>
                <a:ext cx="103922" cy="98340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右大括号 105">
                <a:extLst>
                  <a:ext uri="{FF2B5EF4-FFF2-40B4-BE49-F238E27FC236}">
                    <a16:creationId xmlns:a16="http://schemas.microsoft.com/office/drawing/2014/main" id="{9B2C7896-66FA-76F4-287F-BB37EA5E2338}"/>
                  </a:ext>
                </a:extLst>
              </p:cNvPr>
              <p:cNvSpPr/>
              <p:nvPr/>
            </p:nvSpPr>
            <p:spPr>
              <a:xfrm>
                <a:off x="4533959" y="1770714"/>
                <a:ext cx="104486" cy="873404"/>
              </a:xfrm>
              <a:prstGeom prst="rightBrace">
                <a:avLst/>
              </a:prstGeom>
              <a:ln w="6350" cap="flat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0709737-D1EF-61FA-0641-831044959C00}"/>
                  </a:ext>
                </a:extLst>
              </p:cNvPr>
              <p:cNvSpPr txBox="1"/>
              <p:nvPr/>
            </p:nvSpPr>
            <p:spPr>
              <a:xfrm>
                <a:off x="4761337" y="2103900"/>
                <a:ext cx="408766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kumimoji="1" lang="en-US" altLang="zh-CN" sz="1400" dirty="0">
                    <a:latin typeface="Palatino Linotype" panose="02040502050505030304" pitchFamily="18" charset="0"/>
                    <a:cs typeface="Arial" pitchFamily="34" charset="0"/>
                  </a:rPr>
                  <a:t>768D</a:t>
                </a:r>
                <a:endParaRPr kumimoji="1" lang="zh-CN" altLang="en-US" sz="1400" dirty="0">
                  <a:latin typeface="Palatino Linotype" panose="02040502050505030304" pitchFamily="18" charset="0"/>
                  <a:cs typeface="Arial" pitchFamily="34" charset="0"/>
                </a:endParaRPr>
              </a:p>
            </p:txBody>
          </p:sp>
        </p:grpSp>
        <p:sp>
          <p:nvSpPr>
            <p:cNvPr id="109" name="下箭头 108">
              <a:extLst>
                <a:ext uri="{FF2B5EF4-FFF2-40B4-BE49-F238E27FC236}">
                  <a16:creationId xmlns:a16="http://schemas.microsoft.com/office/drawing/2014/main" id="{07A00C81-8951-AF2B-381C-FB5D46966054}"/>
                </a:ext>
              </a:extLst>
            </p:cNvPr>
            <p:cNvSpPr/>
            <p:nvPr/>
          </p:nvSpPr>
          <p:spPr>
            <a:xfrm>
              <a:off x="2459716" y="3321923"/>
              <a:ext cx="345973" cy="756084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kumimoji="1"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D107A645-4F45-EE5A-532D-56607ACB0614}"/>
                </a:ext>
              </a:extLst>
            </p:cNvPr>
            <p:cNvSpPr txBox="1"/>
            <p:nvPr/>
          </p:nvSpPr>
          <p:spPr>
            <a:xfrm>
              <a:off x="405341" y="3522946"/>
              <a:ext cx="4852803" cy="2492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800" dirty="0">
                  <a:latin typeface="Palatino Linotype" panose="02040502050505030304" pitchFamily="18" charset="0"/>
                  <a:ea typeface="DengXian" panose="02010600030101010101" pitchFamily="2" charset="-122"/>
                </a:rPr>
                <a:t>1.</a:t>
              </a:r>
              <a:r>
                <a:rPr lang="zh-CN" altLang="en-US" sz="1800" dirty="0">
                  <a:latin typeface="Palatino Linotype" panose="02040502050505030304" pitchFamily="18" charset="0"/>
                  <a:ea typeface="DengXian" panose="02010600030101010101" pitchFamily="2" charset="-122"/>
                </a:rPr>
                <a:t> </a:t>
              </a:r>
              <a:r>
                <a:rPr lang="en-US" altLang="zh-CN" sz="1800" dirty="0">
                  <a:latin typeface="Palatino Linotype" panose="02040502050505030304" pitchFamily="18" charset="0"/>
                  <a:ea typeface="DengXian" panose="02010600030101010101" pitchFamily="2" charset="-122"/>
                </a:rPr>
                <a:t>A</a:t>
              </a:r>
              <a:r>
                <a:rPr lang="en-US" altLang="zh-CN" sz="18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bundant information may cause overfitting</a:t>
              </a:r>
              <a:r>
                <a:rPr lang="zh-CN" altLang="zh-CN" sz="1200" dirty="0">
                  <a:effectLst/>
                  <a:latin typeface="Palatino Linotype" panose="02040502050505030304" pitchFamily="18" charset="0"/>
                </a:rPr>
                <a:t> </a:t>
              </a:r>
              <a:endParaRPr kumimoji="1" lang="zh-CN" altLang="en-US" sz="1400" dirty="0">
                <a:latin typeface="Palatino Linotype" panose="02040502050505030304" pitchFamily="18" charset="0"/>
                <a:cs typeface="Arial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7B20F069-F618-0FC9-8C69-4F5ED9614CBD}"/>
                </a:ext>
              </a:extLst>
            </p:cNvPr>
            <p:cNvSpPr txBox="1"/>
            <p:nvPr/>
          </p:nvSpPr>
          <p:spPr>
            <a:xfrm>
              <a:off x="5508534" y="1673729"/>
              <a:ext cx="3961836" cy="92333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800" dirty="0">
                  <a:latin typeface="Palatino Linotype" panose="02040502050505030304" pitchFamily="18" charset="0"/>
                  <a:ea typeface="DengXian" panose="02010600030101010101" pitchFamily="2" charset="-122"/>
                </a:rPr>
                <a:t>2.</a:t>
              </a:r>
              <a:r>
                <a:rPr lang="zh-CN" altLang="en-US" sz="1800" dirty="0">
                  <a:latin typeface="Palatino Linotype" panose="02040502050505030304" pitchFamily="18" charset="0"/>
                  <a:ea typeface="DengXian" panose="02010600030101010101" pitchFamily="2" charset="-122"/>
                </a:rPr>
                <a:t> </a:t>
              </a:r>
              <a:r>
                <a:rPr lang="en-US" altLang="zh-CN" sz="1800" dirty="0">
                  <a:latin typeface="Palatino Linotype" panose="02040502050505030304" pitchFamily="18" charset="0"/>
                  <a:ea typeface="DengXian" panose="02010600030101010101" pitchFamily="2" charset="-122"/>
                </a:rPr>
                <a:t>High-dimensional embeddings c</a:t>
              </a:r>
              <a:r>
                <a:rPr lang="en-US" altLang="zh-CN" sz="18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</a:rPr>
                <a:t>apture intricate details and nuances of the textual data</a:t>
              </a:r>
              <a:r>
                <a:rPr lang="zh-CN" altLang="zh-CN" sz="1800" dirty="0">
                  <a:effectLst/>
                  <a:latin typeface="Palatino Linotype" panose="02040502050505030304" pitchFamily="18" charset="0"/>
                </a:rPr>
                <a:t> </a:t>
              </a:r>
              <a:endParaRPr lang="zh-CN" altLang="en-US" sz="1800" dirty="0">
                <a:latin typeface="Palatino Linotype" panose="02040502050505030304" pitchFamily="18" charset="0"/>
              </a:endParaRPr>
            </a:p>
          </p:txBody>
        </p:sp>
        <p:sp>
          <p:nvSpPr>
            <p:cNvPr id="113" name="下箭头 112">
              <a:extLst>
                <a:ext uri="{FF2B5EF4-FFF2-40B4-BE49-F238E27FC236}">
                  <a16:creationId xmlns:a16="http://schemas.microsoft.com/office/drawing/2014/main" id="{C9C18D51-A5EE-0383-784F-36CBC61C8167}"/>
                </a:ext>
              </a:extLst>
            </p:cNvPr>
            <p:cNvSpPr/>
            <p:nvPr/>
          </p:nvSpPr>
          <p:spPr>
            <a:xfrm>
              <a:off x="7319018" y="2761126"/>
              <a:ext cx="345973" cy="756084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kumimoji="1"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3C0BE69-8D67-0336-2CCA-F0807927412D}"/>
                </a:ext>
              </a:extLst>
            </p:cNvPr>
            <p:cNvSpPr txBox="1"/>
            <p:nvPr/>
          </p:nvSpPr>
          <p:spPr>
            <a:xfrm>
              <a:off x="7072671" y="3699965"/>
              <a:ext cx="833562" cy="2492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kumimoji="1" lang="en-US" altLang="zh-CN" sz="1800" b="1" i="1" dirty="0">
                  <a:latin typeface="Palatino Linotype" panose="02040502050505030304" pitchFamily="18" charset="0"/>
                  <a:cs typeface="Arial" pitchFamily="34" charset="0"/>
                </a:rPr>
                <a:t>Purpose</a:t>
              </a:r>
              <a:endParaRPr kumimoji="1" lang="zh-CN" altLang="en-US" sz="1800" b="1" i="1" dirty="0">
                <a:latin typeface="Palatino Linotype" panose="02040502050505030304" pitchFamily="18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Process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en-US" dirty="0"/>
              <a:t> of Dimension Reduction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241D570-2B4C-110A-90AD-DC955619E01C}"/>
              </a:ext>
            </a:extLst>
          </p:cNvPr>
          <p:cNvGrpSpPr/>
          <p:nvPr/>
        </p:nvGrpSpPr>
        <p:grpSpPr>
          <a:xfrm>
            <a:off x="177046" y="1953630"/>
            <a:ext cx="3896537" cy="3652952"/>
            <a:chOff x="177046" y="1953630"/>
            <a:chExt cx="3896537" cy="3652952"/>
          </a:xfrm>
        </p:grpSpPr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25C12A39-0EB2-A314-A24C-07FB5A986AB7}"/>
                </a:ext>
              </a:extLst>
            </p:cNvPr>
            <p:cNvSpPr/>
            <p:nvPr/>
          </p:nvSpPr>
          <p:spPr>
            <a:xfrm>
              <a:off x="1223766" y="1953630"/>
              <a:ext cx="2849817" cy="586883"/>
            </a:xfrm>
            <a:prstGeom prst="can">
              <a:avLst>
                <a:gd name="adj" fmla="val 1596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Embedding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Data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with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113">
              <a:extLst>
                <a:ext uri="{FF2B5EF4-FFF2-40B4-BE49-F238E27FC236}">
                  <a16:creationId xmlns:a16="http://schemas.microsoft.com/office/drawing/2014/main" id="{24BF677D-B2EF-41ED-8677-FCB838C5F341}"/>
                </a:ext>
              </a:extLst>
            </p:cNvPr>
            <p:cNvSpPr/>
            <p:nvPr/>
          </p:nvSpPr>
          <p:spPr>
            <a:xfrm>
              <a:off x="1235082" y="4130768"/>
              <a:ext cx="861485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PCA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13">
              <a:extLst>
                <a:ext uri="{FF2B5EF4-FFF2-40B4-BE49-F238E27FC236}">
                  <a16:creationId xmlns:a16="http://schemas.microsoft.com/office/drawing/2014/main" id="{BFB3857A-E22F-5198-CF6D-953D9917D929}"/>
                </a:ext>
              </a:extLst>
            </p:cNvPr>
            <p:cNvSpPr/>
            <p:nvPr/>
          </p:nvSpPr>
          <p:spPr>
            <a:xfrm>
              <a:off x="2223319" y="4130768"/>
              <a:ext cx="861485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Lasso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圆柱体 4">
              <a:extLst>
                <a:ext uri="{FF2B5EF4-FFF2-40B4-BE49-F238E27FC236}">
                  <a16:creationId xmlns:a16="http://schemas.microsoft.com/office/drawing/2014/main" id="{C7CBF0C3-C4FA-55F4-39DD-B70F1474A550}"/>
                </a:ext>
              </a:extLst>
            </p:cNvPr>
            <p:cNvSpPr/>
            <p:nvPr/>
          </p:nvSpPr>
          <p:spPr>
            <a:xfrm>
              <a:off x="1350921" y="5081315"/>
              <a:ext cx="629805" cy="51188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211D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: 圆角 113">
              <a:extLst>
                <a:ext uri="{FF2B5EF4-FFF2-40B4-BE49-F238E27FC236}">
                  <a16:creationId xmlns:a16="http://schemas.microsoft.com/office/drawing/2014/main" id="{F2EB9176-CF33-027B-D1E1-707EACF93302}"/>
                </a:ext>
              </a:extLst>
            </p:cNvPr>
            <p:cNvSpPr/>
            <p:nvPr/>
          </p:nvSpPr>
          <p:spPr>
            <a:xfrm>
              <a:off x="3211556" y="4130768"/>
              <a:ext cx="861485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XGBoost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0E95F6-281D-4A11-882F-74659E681C71}"/>
                </a:ext>
              </a:extLst>
            </p:cNvPr>
            <p:cNvSpPr txBox="1"/>
            <p:nvPr/>
          </p:nvSpPr>
          <p:spPr>
            <a:xfrm>
              <a:off x="177046" y="4097535"/>
              <a:ext cx="992521" cy="46166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Dimension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Reduction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ounded Rectangle 87">
              <a:extLst>
                <a:ext uri="{FF2B5EF4-FFF2-40B4-BE49-F238E27FC236}">
                  <a16:creationId xmlns:a16="http://schemas.microsoft.com/office/drawing/2014/main" id="{11665C31-20D8-780E-44A7-0B67E5784066}"/>
                </a:ext>
              </a:extLst>
            </p:cNvPr>
            <p:cNvSpPr/>
            <p:nvPr/>
          </p:nvSpPr>
          <p:spPr>
            <a:xfrm>
              <a:off x="1243651" y="3060901"/>
              <a:ext cx="2829390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Train-Test Split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肘形连接符 28">
              <a:extLst>
                <a:ext uri="{FF2B5EF4-FFF2-40B4-BE49-F238E27FC236}">
                  <a16:creationId xmlns:a16="http://schemas.microsoft.com/office/drawing/2014/main" id="{581C9E70-9B89-4187-0E37-08C5FF54B735}"/>
                </a:ext>
              </a:extLst>
            </p:cNvPr>
            <p:cNvCxnSpPr>
              <a:cxnSpLocks/>
              <a:stCxn id="25" idx="2"/>
              <a:endCxn id="20" idx="0"/>
            </p:cNvCxnSpPr>
            <p:nvPr/>
          </p:nvCxnSpPr>
          <p:spPr>
            <a:xfrm rot="16200000" flipH="1">
              <a:off x="2885419" y="3373887"/>
              <a:ext cx="529807" cy="983953"/>
            </a:xfrm>
            <a:prstGeom prst="bentConnector3">
              <a:avLst/>
            </a:prstGeom>
            <a:ln w="25400" cap="flat">
              <a:solidFill>
                <a:schemeClr val="accent3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>
              <a:extLst>
                <a:ext uri="{FF2B5EF4-FFF2-40B4-BE49-F238E27FC236}">
                  <a16:creationId xmlns:a16="http://schemas.microsoft.com/office/drawing/2014/main" id="{7F1367B0-CA42-66BC-0D08-F0F21A96DD70}"/>
                </a:ext>
              </a:extLst>
            </p:cNvPr>
            <p:cNvCxnSpPr>
              <a:cxnSpLocks/>
              <a:stCxn id="25" idx="2"/>
              <a:endCxn id="12" idx="0"/>
            </p:cNvCxnSpPr>
            <p:nvPr/>
          </p:nvCxnSpPr>
          <p:spPr>
            <a:xfrm rot="5400000">
              <a:off x="1897183" y="3369604"/>
              <a:ext cx="529807" cy="992521"/>
            </a:xfrm>
            <a:prstGeom prst="bentConnector3">
              <a:avLst>
                <a:gd name="adj1" fmla="val 50000"/>
              </a:avLst>
            </a:prstGeom>
            <a:ln w="25400" cap="flat">
              <a:solidFill>
                <a:schemeClr val="accent3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>
              <a:extLst>
                <a:ext uri="{FF2B5EF4-FFF2-40B4-BE49-F238E27FC236}">
                  <a16:creationId xmlns:a16="http://schemas.microsoft.com/office/drawing/2014/main" id="{D3E49B1C-4C02-1F9C-77C3-C09FE72B889E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rot="5400000">
              <a:off x="2539278" y="3980649"/>
              <a:ext cx="264903" cy="35334"/>
            </a:xfrm>
            <a:prstGeom prst="bentConnector3">
              <a:avLst>
                <a:gd name="adj1" fmla="val -1026"/>
              </a:avLst>
            </a:prstGeom>
            <a:ln w="25400" cap="flat">
              <a:solidFill>
                <a:schemeClr val="accent3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88">
              <a:extLst>
                <a:ext uri="{FF2B5EF4-FFF2-40B4-BE49-F238E27FC236}">
                  <a16:creationId xmlns:a16="http://schemas.microsoft.com/office/drawing/2014/main" id="{9E7A9C35-36DE-9B12-D1CF-3C19891804F9}"/>
                </a:ext>
              </a:extLst>
            </p:cNvPr>
            <p:cNvCxnSpPr>
              <a:cxnSpLocks/>
            </p:cNvCxnSpPr>
            <p:nvPr/>
          </p:nvCxnSpPr>
          <p:spPr>
            <a:xfrm>
              <a:off x="2647228" y="2540513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88">
              <a:extLst>
                <a:ext uri="{FF2B5EF4-FFF2-40B4-BE49-F238E27FC236}">
                  <a16:creationId xmlns:a16="http://schemas.microsoft.com/office/drawing/2014/main" id="{17C1F7B8-7DF9-9949-C8EA-10B43726BE4B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6" y="4559200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88">
              <a:extLst>
                <a:ext uri="{FF2B5EF4-FFF2-40B4-BE49-F238E27FC236}">
                  <a16:creationId xmlns:a16="http://schemas.microsoft.com/office/drawing/2014/main" id="{238ED86B-E170-1482-1BEB-27A06575B87A}"/>
                </a:ext>
              </a:extLst>
            </p:cNvPr>
            <p:cNvCxnSpPr>
              <a:cxnSpLocks/>
            </p:cNvCxnSpPr>
            <p:nvPr/>
          </p:nvCxnSpPr>
          <p:spPr>
            <a:xfrm>
              <a:off x="2689397" y="4551508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88">
              <a:extLst>
                <a:ext uri="{FF2B5EF4-FFF2-40B4-BE49-F238E27FC236}">
                  <a16:creationId xmlns:a16="http://schemas.microsoft.com/office/drawing/2014/main" id="{37B2DE0E-E0C0-1148-F8DA-F6445AAC57B0}"/>
                </a:ext>
              </a:extLst>
            </p:cNvPr>
            <p:cNvCxnSpPr>
              <a:cxnSpLocks/>
            </p:cNvCxnSpPr>
            <p:nvPr/>
          </p:nvCxnSpPr>
          <p:spPr>
            <a:xfrm>
              <a:off x="3642299" y="4551508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柱体 4">
              <a:extLst>
                <a:ext uri="{FF2B5EF4-FFF2-40B4-BE49-F238E27FC236}">
                  <a16:creationId xmlns:a16="http://schemas.microsoft.com/office/drawing/2014/main" id="{DD4CE5E6-E01C-F309-7F31-E8ABBE1A72D1}"/>
                </a:ext>
              </a:extLst>
            </p:cNvPr>
            <p:cNvSpPr/>
            <p:nvPr/>
          </p:nvSpPr>
          <p:spPr>
            <a:xfrm>
              <a:off x="2374494" y="5094699"/>
              <a:ext cx="629805" cy="51188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77D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圆柱体 4">
              <a:extLst>
                <a:ext uri="{FF2B5EF4-FFF2-40B4-BE49-F238E27FC236}">
                  <a16:creationId xmlns:a16="http://schemas.microsoft.com/office/drawing/2014/main" id="{063A267F-5A7D-9B49-44F0-00BA71829957}"/>
                </a:ext>
              </a:extLst>
            </p:cNvPr>
            <p:cNvSpPr/>
            <p:nvPr/>
          </p:nvSpPr>
          <p:spPr>
            <a:xfrm>
              <a:off x="3327395" y="5081314"/>
              <a:ext cx="629805" cy="51188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230D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4D6A8C0E-BDE4-1E7D-1307-89634D60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88" y="1144407"/>
            <a:ext cx="3424159" cy="2460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17D08635-79C1-F047-D3EB-12364E4412C7}"/>
              </a:ext>
            </a:extLst>
          </p:cNvPr>
          <p:cNvSpPr txBox="1"/>
          <p:nvPr/>
        </p:nvSpPr>
        <p:spPr>
          <a:xfrm>
            <a:off x="4793673" y="3720779"/>
            <a:ext cx="4349788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  <a:buSzPct val="100000"/>
            </a:pPr>
            <a:r>
              <a:rPr lang="en-US" altLang="zh-CN" sz="1400" b="1" dirty="0">
                <a:latin typeface="Palatino Linotype" panose="02040502050505030304" pitchFamily="18" charset="0"/>
                <a:cs typeface="Arial" pitchFamily="34" charset="0"/>
              </a:rPr>
              <a:t>Fig</a:t>
            </a:r>
            <a:r>
              <a:rPr lang="zh-CN" altLang="en-US" sz="1400" b="1" dirty="0"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cs typeface="Arial" pitchFamily="34" charset="0"/>
              </a:rPr>
              <a:t>7. </a:t>
            </a:r>
            <a:r>
              <a:rPr lang="en-US" altLang="zh-CN" sz="1400" dirty="0">
                <a:latin typeface="Palatino Linotype" panose="02040502050505030304" pitchFamily="18" charset="0"/>
                <a:cs typeface="Arial" pitchFamily="34" charset="0"/>
              </a:rPr>
              <a:t>Cumulative Explained Variance by PCA</a:t>
            </a:r>
            <a:endParaRPr lang="zh-CN" altLang="zh-CN" sz="1400" dirty="0">
              <a:latin typeface="Palatino Linotype" panose="02040502050505030304" pitchFamily="18" charset="0"/>
              <a:cs typeface="Arial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6FFE271-9F4C-EEA9-2362-F1E9E081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77" y="4130768"/>
            <a:ext cx="3474370" cy="2240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E6442936-2C25-6AF3-2FBF-941467F4EF70}"/>
              </a:ext>
            </a:extLst>
          </p:cNvPr>
          <p:cNvSpPr txBox="1"/>
          <p:nvPr/>
        </p:nvSpPr>
        <p:spPr>
          <a:xfrm>
            <a:off x="5231382" y="6451386"/>
            <a:ext cx="3424159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  <a:buSzPct val="100000"/>
            </a:pPr>
            <a:r>
              <a:rPr lang="en-US" altLang="zh-CN" sz="1400" b="1" dirty="0">
                <a:latin typeface="Palatino Linotype" panose="02040502050505030304" pitchFamily="18" charset="0"/>
                <a:cs typeface="Arial" pitchFamily="34" charset="0"/>
              </a:rPr>
              <a:t>Fig</a:t>
            </a:r>
            <a:r>
              <a:rPr lang="zh-CN" altLang="en-US" sz="1400" b="1" dirty="0"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cs typeface="Arial" pitchFamily="34" charset="0"/>
              </a:rPr>
              <a:t>8.</a:t>
            </a:r>
            <a:r>
              <a:rPr lang="zh-CN" altLang="en-US" sz="1400" b="1" dirty="0"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altLang="zh-CN" sz="1400" dirty="0">
                <a:latin typeface="Palatino Linotype" panose="02040502050505030304" pitchFamily="18" charset="0"/>
                <a:cs typeface="Arial" pitchFamily="34" charset="0"/>
              </a:rPr>
              <a:t>Coefficients for Lasso selection </a:t>
            </a:r>
            <a:endParaRPr lang="zh-CN" altLang="zh-CN" sz="1400" dirty="0">
              <a:latin typeface="Palatino Linotype" panose="020405020505050303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9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altLang="zh-CN" dirty="0"/>
              <a:t>Modeling 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D7ABC-7E22-E548-9ACA-B268FDDB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37" y="1632206"/>
            <a:ext cx="6673738" cy="4875425"/>
          </a:xfrm>
          <a:prstGeom prst="rect">
            <a:avLst/>
          </a:prstGeom>
        </p:spPr>
      </p:pic>
      <p:sp>
        <p:nvSpPr>
          <p:cNvPr id="7" name="文本框 57">
            <a:extLst>
              <a:ext uri="{FF2B5EF4-FFF2-40B4-BE49-F238E27FC236}">
                <a16:creationId xmlns:a16="http://schemas.microsoft.com/office/drawing/2014/main" id="{0B93B69D-EA4B-F244-BD55-14083FB191EE}"/>
              </a:ext>
            </a:extLst>
          </p:cNvPr>
          <p:cNvSpPr txBox="1"/>
          <p:nvPr/>
        </p:nvSpPr>
        <p:spPr>
          <a:xfrm>
            <a:off x="3240126" y="1256085"/>
            <a:ext cx="3424159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  <a:buSzPct val="100000"/>
            </a:pPr>
            <a:r>
              <a:rPr lang="en-CN" altLang="zh-CN" sz="1400" b="1" dirty="0">
                <a:latin typeface="Palatino Linotype" panose="02040502050505030304" pitchFamily="18" charset="0"/>
                <a:cs typeface="Arial" pitchFamily="34" charset="0"/>
              </a:rPr>
              <a:t>Tabel</a:t>
            </a:r>
            <a:r>
              <a:rPr lang="zh-CN" altLang="en-US" sz="1400" b="1" dirty="0"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cs typeface="Arial" pitchFamily="34" charset="0"/>
              </a:rPr>
              <a:t>1.</a:t>
            </a:r>
            <a:r>
              <a:rPr lang="zh-CN" altLang="en-US" sz="1400" b="1" dirty="0"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altLang="zh-CN" sz="1400" dirty="0">
                <a:latin typeface="Palatino Linotype" panose="02040502050505030304" pitchFamily="18" charset="0"/>
                <a:cs typeface="Arial" pitchFamily="34" charset="0"/>
              </a:rPr>
              <a:t>Modeling</a:t>
            </a:r>
            <a:r>
              <a:rPr lang="zh-CN" altLang="en-US" sz="1400" dirty="0">
                <a:latin typeface="Palatino Linotype" panose="02040502050505030304" pitchFamily="18" charset="0"/>
                <a:cs typeface="Arial" pitchFamily="34" charset="0"/>
              </a:rPr>
              <a:t> </a:t>
            </a:r>
            <a:r>
              <a:rPr lang="en-US" altLang="zh-CN" sz="1400" dirty="0">
                <a:latin typeface="Palatino Linotype" panose="02040502050505030304" pitchFamily="18" charset="0"/>
                <a:cs typeface="Arial" pitchFamily="34" charset="0"/>
              </a:rPr>
              <a:t>Result</a:t>
            </a:r>
            <a:endParaRPr lang="zh-CN" altLang="zh-CN" sz="1400" dirty="0">
              <a:latin typeface="Palatino Linotype" panose="020405020505050303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585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Future Explorations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F6D271-D91C-2647-90C4-B78DED93FBB1}"/>
              </a:ext>
            </a:extLst>
          </p:cNvPr>
          <p:cNvGrpSpPr/>
          <p:nvPr/>
        </p:nvGrpSpPr>
        <p:grpSpPr>
          <a:xfrm>
            <a:off x="505712" y="1593590"/>
            <a:ext cx="8892988" cy="4248588"/>
            <a:chOff x="415702" y="1215490"/>
            <a:chExt cx="8892988" cy="424858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5853D0AE-509A-2F44-875D-AD62E4FBD8CE}"/>
                </a:ext>
              </a:extLst>
            </p:cNvPr>
            <p:cNvSpPr txBox="1">
              <a:spLocks/>
            </p:cNvSpPr>
            <p:nvPr/>
          </p:nvSpPr>
          <p:spPr>
            <a:xfrm>
              <a:off x="415702" y="1215490"/>
              <a:ext cx="8892988" cy="1170188"/>
            </a:xfrm>
            <a:prstGeom prst="rect">
              <a:avLst/>
            </a:prstGeom>
          </p:spPr>
          <p:txBody>
            <a:bodyPr anchor="ctr"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91585" lvl="1" indent="0">
                <a:lnSpc>
                  <a:spcPct val="100000"/>
                </a:lnSpc>
                <a:spcAft>
                  <a:spcPts val="300"/>
                </a:spcAft>
                <a:buNone/>
              </a:pPr>
              <a:r>
                <a:rPr lang="en-US" altLang="zh-CN" sz="1800" b="1" dirty="0">
                  <a:solidFill>
                    <a:srgbClr val="B42100"/>
                  </a:solidFill>
                </a:rPr>
                <a:t>Dataset:</a:t>
              </a:r>
              <a:endParaRPr lang="en-US" altLang="zh-CN" sz="1800" b="1" dirty="0"/>
            </a:p>
            <a:p>
              <a:pPr lvl="2">
                <a:lnSpc>
                  <a:spcPct val="15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altLang="zh-CN" sz="1600" dirty="0"/>
                <a:t> Try to build up MORE factors. </a:t>
              </a:r>
            </a:p>
            <a:p>
              <a:pPr lvl="2">
                <a:lnSpc>
                  <a:spcPct val="15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altLang="zh-CN" sz="1600" dirty="0"/>
                <a:t> MORE text data (more sources, more kinds)</a:t>
              </a:r>
            </a:p>
          </p:txBody>
        </p:sp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9CCE5643-0475-6C4C-9DDC-12DFA320EEAB}"/>
                </a:ext>
              </a:extLst>
            </p:cNvPr>
            <p:cNvSpPr txBox="1">
              <a:spLocks/>
            </p:cNvSpPr>
            <p:nvPr/>
          </p:nvSpPr>
          <p:spPr>
            <a:xfrm>
              <a:off x="415702" y="4293890"/>
              <a:ext cx="8892988" cy="1170188"/>
            </a:xfrm>
            <a:prstGeom prst="rect">
              <a:avLst/>
            </a:prstGeom>
          </p:spPr>
          <p:txBody>
            <a:bodyPr anchor="ctr"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91585" lvl="1" indent="0">
                <a:lnSpc>
                  <a:spcPct val="100000"/>
                </a:lnSpc>
                <a:spcAft>
                  <a:spcPts val="300"/>
                </a:spcAft>
                <a:buNone/>
              </a:pPr>
              <a:r>
                <a:rPr lang="en-US" altLang="zh-CN" sz="1800" b="1" dirty="0">
                  <a:solidFill>
                    <a:srgbClr val="B42100"/>
                  </a:solidFill>
                </a:rPr>
                <a:t>Back testing:</a:t>
              </a:r>
              <a:endParaRPr lang="en-US" altLang="zh-CN" sz="1800" b="1" dirty="0"/>
            </a:p>
            <a:p>
              <a:pPr lvl="2">
                <a:lnSpc>
                  <a:spcPct val="15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altLang="zh-CN" sz="1600" dirty="0"/>
                <a:t> More complex strategies. 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65775C9-C5D4-BD48-AFEA-E8FC3449D4D3}"/>
                </a:ext>
              </a:extLst>
            </p:cNvPr>
            <p:cNvSpPr txBox="1">
              <a:spLocks/>
            </p:cNvSpPr>
            <p:nvPr/>
          </p:nvSpPr>
          <p:spPr>
            <a:xfrm>
              <a:off x="415702" y="2752098"/>
              <a:ext cx="8892988" cy="1170188"/>
            </a:xfrm>
            <a:prstGeom prst="rect">
              <a:avLst/>
            </a:prstGeom>
          </p:spPr>
          <p:txBody>
            <a:bodyPr anchor="ctr"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91585" lvl="1" indent="0">
                <a:lnSpc>
                  <a:spcPct val="100000"/>
                </a:lnSpc>
                <a:spcAft>
                  <a:spcPts val="300"/>
                </a:spcAft>
                <a:buNone/>
              </a:pPr>
              <a:r>
                <a:rPr lang="en-US" altLang="zh-CN" sz="1800" b="1" dirty="0">
                  <a:solidFill>
                    <a:srgbClr val="B42100"/>
                  </a:solidFill>
                </a:rPr>
                <a:t>Modeling:</a:t>
              </a:r>
              <a:endParaRPr lang="en-US" altLang="zh-CN" sz="1800" b="1" dirty="0"/>
            </a:p>
            <a:p>
              <a:pPr lvl="2">
                <a:lnSpc>
                  <a:spcPct val="15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altLang="zh-CN" sz="1600" dirty="0"/>
                <a:t> Try to build up MORE kinds of models. </a:t>
              </a:r>
            </a:p>
            <a:p>
              <a:pPr lvl="2">
                <a:lnSpc>
                  <a:spcPct val="15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altLang="zh-CN" sz="1600" dirty="0"/>
                <a:t> Select and put different factors.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20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07C8D-E752-8443-AED4-1DD14FBC8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188"/>
          <a:stretch/>
        </p:blipFill>
        <p:spPr>
          <a:xfrm>
            <a:off x="567891" y="1809614"/>
            <a:ext cx="8768630" cy="50499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contribution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E5643-0475-6C4C-9DDC-12DFA320EEAB}"/>
              </a:ext>
            </a:extLst>
          </p:cNvPr>
          <p:cNvSpPr txBox="1">
            <a:spLocks/>
          </p:cNvSpPr>
          <p:nvPr/>
        </p:nvSpPr>
        <p:spPr>
          <a:xfrm>
            <a:off x="316691" y="1056713"/>
            <a:ext cx="9271030" cy="352850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>
            <a:lvl1pPr marL="188568" indent="-188568" algn="l" defTabSz="957925" rtl="0" eaLnBrk="1" latinLnBrk="0" hangingPunct="1">
              <a:lnSpc>
                <a:spcPct val="90000"/>
              </a:lnSpc>
              <a:spcBef>
                <a:spcPts val="1467"/>
              </a:spcBef>
              <a:buClr>
                <a:schemeClr val="bg2"/>
              </a:buClr>
              <a:buSzPct val="100000"/>
              <a:buFont typeface="Arial" pitchFamily="34" charset="0"/>
              <a:buChar char="■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325695" indent="-13411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512905" indent="-188568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663759" indent="-143689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807071" indent="-143312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Char char="-"/>
              <a:defRPr sz="17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695" lvl="1" indent="-170110">
              <a:lnSpc>
                <a:spcPct val="100000"/>
              </a:lnSpc>
              <a:spcAft>
                <a:spcPts val="300"/>
              </a:spcAft>
              <a:buFont typeface="Wingdings" pitchFamily="2" charset="2"/>
              <a:buChar char="Ø"/>
            </a:pPr>
            <a:r>
              <a:rPr lang="en-US" altLang="zh-CN" sz="2200" dirty="0"/>
              <a:t>We have constructed a </a:t>
            </a:r>
            <a:r>
              <a:rPr lang="en-US" altLang="zh-CN" sz="2200" b="1" dirty="0">
                <a:solidFill>
                  <a:schemeClr val="bg2"/>
                </a:solidFill>
              </a:rPr>
              <a:t>framework</a:t>
            </a:r>
            <a:r>
              <a:rPr lang="en-US" altLang="zh-CN" sz="2200" dirty="0"/>
              <a:t> for the collection processing and analysis of structured as well as textual factorized data.</a:t>
            </a:r>
          </a:p>
          <a:p>
            <a:pPr marL="361695" lvl="1" indent="-170110">
              <a:lnSpc>
                <a:spcPct val="100000"/>
              </a:lnSpc>
              <a:spcAft>
                <a:spcPts val="300"/>
              </a:spcAft>
              <a:buFont typeface="Wingdings" pitchFamily="2" charset="2"/>
              <a:buChar char="Ø"/>
            </a:pPr>
            <a:r>
              <a:rPr lang="en-US" altLang="zh-CN" sz="2200" dirty="0"/>
              <a:t>A </a:t>
            </a:r>
            <a:r>
              <a:rPr lang="en-US" altLang="zh-CN" sz="2200" b="1" dirty="0">
                <a:solidFill>
                  <a:schemeClr val="bg2"/>
                </a:solidFill>
              </a:rPr>
              <a:t>well-constructed database </a:t>
            </a:r>
            <a:r>
              <a:rPr lang="en-US" altLang="zh-CN" sz="2200" dirty="0"/>
              <a:t>of structured factors was built, as well as a </a:t>
            </a:r>
            <a:r>
              <a:rPr lang="en-US" altLang="zh-CN" sz="2200" b="1" dirty="0">
                <a:solidFill>
                  <a:schemeClr val="bg2"/>
                </a:solidFill>
              </a:rPr>
              <a:t>text database</a:t>
            </a:r>
            <a:r>
              <a:rPr lang="en-US" altLang="zh-CN" sz="2200" dirty="0"/>
              <a:t>.</a:t>
            </a:r>
          </a:p>
          <a:p>
            <a:pPr marL="361695" lvl="1" indent="-170110">
              <a:lnSpc>
                <a:spcPct val="100000"/>
              </a:lnSpc>
              <a:spcAft>
                <a:spcPts val="300"/>
              </a:spcAft>
              <a:buFont typeface="Wingdings" pitchFamily="2" charset="2"/>
              <a:buChar char="Ø"/>
            </a:pPr>
            <a:r>
              <a:rPr lang="en-US" altLang="zh-CN" sz="2200" dirty="0"/>
              <a:t>We explored the effects of modeling with different DL models.</a:t>
            </a:r>
          </a:p>
          <a:p>
            <a:pPr marL="361695" lvl="1" indent="-170110">
              <a:lnSpc>
                <a:spcPct val="100000"/>
              </a:lnSpc>
              <a:spcAft>
                <a:spcPts val="300"/>
              </a:spcAft>
              <a:buFont typeface="Wingdings" pitchFamily="2" charset="2"/>
              <a:buChar char="Ø"/>
            </a:pPr>
            <a:r>
              <a:rPr lang="en-US" altLang="zh-CN" sz="2200" dirty="0"/>
              <a:t>We </a:t>
            </a:r>
            <a:r>
              <a:rPr lang="en-US" altLang="zh-CN" sz="2200" b="1" dirty="0">
                <a:solidFill>
                  <a:schemeClr val="bg2"/>
                </a:solidFill>
              </a:rPr>
              <a:t>open-sourced all the code</a:t>
            </a:r>
            <a:r>
              <a:rPr lang="en-US" altLang="zh-CN" sz="2200" dirty="0"/>
              <a:t>, in which the modeling part is built using the </a:t>
            </a:r>
            <a:r>
              <a:rPr lang="en-US" altLang="zh-CN" sz="2200" dirty="0" err="1"/>
              <a:t>Pytorch</a:t>
            </a:r>
            <a:r>
              <a:rPr lang="en-US" altLang="zh-CN" sz="2200" dirty="0"/>
              <a:t> framework, which is highly extensible. (7000+lines) </a:t>
            </a:r>
            <a:r>
              <a:rPr lang="en-US" altLang="zh-CN" sz="2200" dirty="0">
                <a:hlinkClick r:id="rId3"/>
              </a:rPr>
              <a:t>https://github.com/KarryRen/Introduction-to-Fintech-DAPs</a:t>
            </a:r>
            <a:r>
              <a:rPr lang="en-US" altLang="zh-CN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563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2745719"/>
            <a:ext cx="9904413" cy="684076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i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Thank</a:t>
            </a:r>
            <a:r>
              <a:rPr lang="zh-CN" altLang="en-US" sz="4400" b="1" i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i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You</a:t>
            </a:r>
            <a:endParaRPr lang="en-US" sz="7200" i="1" dirty="0">
              <a:latin typeface="Palatino Linotype" panose="02040502050505030304" pitchFamily="18" charset="0"/>
            </a:endParaRPr>
          </a:p>
        </p:txBody>
      </p:sp>
      <p:sp>
        <p:nvSpPr>
          <p:cNvPr id="11" name="文本占位符 8"/>
          <p:cNvSpPr txBox="1"/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Nov 4, 2024</a:t>
            </a:r>
          </a:p>
        </p:txBody>
      </p:sp>
    </p:spTree>
    <p:extLst>
      <p:ext uri="{BB962C8B-B14F-4D97-AF65-F5344CB8AC3E}">
        <p14:creationId xmlns:p14="http://schemas.microsoft.com/office/powerpoint/2010/main" val="371177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8916" y="1122855"/>
            <a:ext cx="9107785" cy="403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Factor Overview ——</a:t>
            </a:r>
            <a:r>
              <a:rPr lang="zh-CN" altLang="en-US" sz="1800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Total</a:t>
            </a:r>
            <a:r>
              <a:rPr lang="en-US" altLang="zh-CN" sz="18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167 Original Factors</a:t>
            </a:r>
            <a:endParaRPr lang="en-US" altLang="zh-CN" sz="1800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5" y="1761046"/>
            <a:ext cx="4356484" cy="43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308916" y="1620928"/>
            <a:ext cx="4356483" cy="4636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Daily Trading Factors (26)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Capture essential market dynamics at a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daily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frequency and serve as the core building blocks.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High Frequency Factors (64)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Identify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short-term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price movements, volatility, and liquidity, which are crucial for predicting price in the short run.</a:t>
            </a:r>
            <a:r>
              <a:rPr lang="zh-CN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Fundamental Factors (66)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Derived from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company financials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representing various aspects of a firm’s profitability, growth, leverage, and operational efficiency. 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Macroeconomic Factors  (11)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Provide context on liquidity, economic growth, inflation, and monetary policy trends, which are crucial drivers of stock performance over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longer horizons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 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en-US" dirty="0"/>
          </a:p>
        </p:txBody>
      </p:sp>
      <p:sp>
        <p:nvSpPr>
          <p:cNvPr id="10" name="文本占位符 8"/>
          <p:cNvSpPr txBox="1"/>
          <p:nvPr/>
        </p:nvSpPr>
        <p:spPr>
          <a:xfrm>
            <a:off x="4948895" y="6229697"/>
            <a:ext cx="4356483" cy="1938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 2. 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Factor Distribution by Category and Frequency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Imbalance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eflect the relative price range and is used as a proxy for intraday volatility.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 Spread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hows the variation, offering insights into liquidity and price sensitivity.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 Ratio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rovides an alternative view of the price spread, normalized by the high price.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VWAP</a:t>
                </a:r>
                <a:r>
                  <a:rPr lang="en-US" altLang="zh-CN" sz="1600" b="1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𝐴𝑚𝑜𝑢𝑛𝑡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𝑉𝑜𝑙𝑢𝑚𝑒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epresents the average price at which trading occurred and is often used as a benchmark for institutional trading performance.</a:t>
                </a:r>
                <a:endParaRPr lang="zh-CN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endParaRPr kumimoji="1"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blipFill rotWithShape="1">
                <a:blip r:embed="rId3"/>
                <a:stretch>
                  <a:fillRect l="-9" t="-1" r="5" b="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2.1 H</a:t>
            </a:r>
            <a:r>
              <a:rPr lang="en-US" altLang="zh-CN" dirty="0"/>
              <a:t>igh Frequency Factors (64)</a:t>
            </a:r>
            <a:endParaRPr 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973683" y="6160000"/>
            <a:ext cx="4103688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</a:t>
            </a:r>
            <a:r>
              <a:rPr lang="zh-CN" altLang="en-US" sz="1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altLang="zh-CN" sz="14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Pipeline for Constructing High Frequency Factors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ounded Rectangle 24"/>
          <p:cNvSpPr/>
          <p:nvPr/>
        </p:nvSpPr>
        <p:spPr>
          <a:xfrm>
            <a:off x="5042505" y="3745945"/>
            <a:ext cx="3801378" cy="890632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noAutofit/>
          </a:bodyPr>
          <a:lstStyle/>
          <a:p>
            <a:endParaRPr lang="en-US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柱体 4"/>
          <p:cNvSpPr/>
          <p:nvPr/>
        </p:nvSpPr>
        <p:spPr>
          <a:xfrm>
            <a:off x="5082919" y="1439660"/>
            <a:ext cx="3757269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5-Minute Trading 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hevron 12"/>
          <p:cNvSpPr/>
          <p:nvPr/>
        </p:nvSpPr>
        <p:spPr>
          <a:xfrm rot="5400000">
            <a:off x="6834162" y="1921438"/>
            <a:ext cx="254782" cy="688034"/>
          </a:xfrm>
          <a:prstGeom prst="chevron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74"/>
          <p:cNvGrpSpPr/>
          <p:nvPr/>
        </p:nvGrpSpPr>
        <p:grpSpPr>
          <a:xfrm>
            <a:off x="5111003" y="2565123"/>
            <a:ext cx="2754919" cy="603250"/>
            <a:chOff x="1263764" y="3032659"/>
            <a:chExt cx="2754919" cy="603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圆柱体 4"/>
            <p:cNvSpPr/>
            <p:nvPr/>
          </p:nvSpPr>
          <p:spPr>
            <a:xfrm>
              <a:off x="1263764" y="3032659"/>
              <a:ext cx="94387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Imbalance 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圆柱体 4"/>
            <p:cNvSpPr/>
            <p:nvPr/>
          </p:nvSpPr>
          <p:spPr>
            <a:xfrm>
              <a:off x="2254380" y="3042005"/>
              <a:ext cx="94387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Price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Spread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柱体 4"/>
            <p:cNvSpPr/>
            <p:nvPr/>
          </p:nvSpPr>
          <p:spPr>
            <a:xfrm>
              <a:off x="3262599" y="3049026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Price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Ratio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矩形: 圆角 113"/>
          <p:cNvSpPr/>
          <p:nvPr/>
        </p:nvSpPr>
        <p:spPr>
          <a:xfrm>
            <a:off x="6087494" y="4057670"/>
            <a:ext cx="448164" cy="4023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Std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3"/>
          <p:cNvSpPr/>
          <p:nvPr/>
        </p:nvSpPr>
        <p:spPr>
          <a:xfrm>
            <a:off x="5171587" y="4047565"/>
            <a:ext cx="861485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Skewness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13"/>
          <p:cNvSpPr/>
          <p:nvPr/>
        </p:nvSpPr>
        <p:spPr>
          <a:xfrm>
            <a:off x="6590080" y="4047565"/>
            <a:ext cx="832421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Kurtosis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Chevron 30"/>
          <p:cNvSpPr/>
          <p:nvPr/>
        </p:nvSpPr>
        <p:spPr>
          <a:xfrm rot="5400000">
            <a:off x="6834162" y="3103786"/>
            <a:ext cx="254782" cy="68803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圆柱体 4"/>
          <p:cNvSpPr/>
          <p:nvPr/>
        </p:nvSpPr>
        <p:spPr>
          <a:xfrm>
            <a:off x="7938121" y="2559937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VWAP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ight Arrow 46"/>
          <p:cNvSpPr/>
          <p:nvPr/>
        </p:nvSpPr>
        <p:spPr>
          <a:xfrm rot="5400000">
            <a:off x="6768804" y="4755363"/>
            <a:ext cx="351100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圆柱体 4"/>
          <p:cNvSpPr/>
          <p:nvPr/>
        </p:nvSpPr>
        <p:spPr>
          <a:xfrm>
            <a:off x="5044138" y="5182039"/>
            <a:ext cx="3797683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Frequency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Factors</a:t>
            </a:r>
            <a:endParaRPr lang="zh-CN" altLang="en-US" sz="18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ounded Rectangle 48"/>
          <p:cNvSpPr/>
          <p:nvPr/>
        </p:nvSpPr>
        <p:spPr>
          <a:xfrm>
            <a:off x="5045773" y="2505860"/>
            <a:ext cx="3794415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dist="38100"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69"/>
          <p:cNvSpPr txBox="1"/>
          <p:nvPr/>
        </p:nvSpPr>
        <p:spPr>
          <a:xfrm>
            <a:off x="5042505" y="3694606"/>
            <a:ext cx="378070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dist="38100" sx="1000" sy="1000" algn="tl" rotWithShape="0">
              <a:prstClr val="black"/>
            </a:outerShdw>
          </a:effectLst>
        </p:spPr>
        <p:txBody>
          <a:bodyPr wrap="square">
            <a:spAutoFit/>
          </a:bodyPr>
          <a:lstStyle/>
          <a:p>
            <a:pPr algn="ctr" defTabSz="742950"/>
            <a:r>
              <a:rPr lang="en-US" altLang="zh-CN" sz="13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Operators</a:t>
            </a:r>
            <a:r>
              <a:rPr lang="zh-CN" altLang="en-US" sz="13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5" name="矩形: 圆角 113"/>
          <p:cNvSpPr/>
          <p:nvPr/>
        </p:nvSpPr>
        <p:spPr>
          <a:xfrm>
            <a:off x="7486409" y="4058693"/>
            <a:ext cx="1272894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Lagged 1 Autocorrelation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43295" y="1483644"/>
            <a:ext cx="1328246" cy="4616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Dataset</a:t>
            </a:r>
            <a:endParaRPr lang="en-US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70316" y="2561121"/>
            <a:ext cx="801941" cy="6463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 Basic Factor </a:t>
            </a:r>
            <a:endParaRPr lang="en-US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23211" y="3942299"/>
            <a:ext cx="1163750" cy="6463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en-US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10" y="3788916"/>
            <a:ext cx="154800" cy="15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 txBox="1"/>
          <p:nvPr/>
        </p:nvSpPr>
        <p:spPr>
          <a:xfrm>
            <a:off x="392339" y="2347938"/>
            <a:ext cx="2268252" cy="32353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/>
          <a:lstStyle>
            <a:lvl1pPr marL="0" indent="0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4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3975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9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89979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13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5984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18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Current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Current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Market Capitalization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P/E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Debt Ratio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Largest Holder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5"/>
              <p:cNvSpPr txBox="1"/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7970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4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3975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9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89979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13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5984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18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Generated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Features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Liquidity</a:t>
                </a: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volatility of liquidity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𝑑𝑜𝑙𝑣𝑜𝑙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zero trading days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𝑧𝑒𝑟𝑜𝑡𝑟𝑎𝑑𝑒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illiquidity measure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𝑖𝑙𝑙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 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Profitability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Change in income before extraordinary items scaled by sales.(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𝑐h𝑝𝑚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Quarterly operating pro t divided by lagged common shareholders‘ equity.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𝑜𝑝𝑒𝑟𝑝𝑟𝑜𝑓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4" name="Tex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blipFill rotWithShape="1">
                <a:blip r:embed="rId3"/>
                <a:stretch>
                  <a:fillRect l="-184" t="-134" r="-166" b="-120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2"/>
          <p:cNvSpPr/>
          <p:nvPr/>
        </p:nvSpPr>
        <p:spPr>
          <a:xfrm rot="16200000">
            <a:off x="437058" y="3617579"/>
            <a:ext cx="5112568" cy="632541"/>
          </a:xfrm>
          <a:prstGeom prst="trapezoid">
            <a:avLst>
              <a:gd name="adj" fmla="val 174625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/>
              <p:cNvSpPr txBox="1"/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7970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4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3975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9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89979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13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5984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18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Risk Measures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idiosyncratic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𝑖𝑑𝑖𝑜𝑣𝑜𝑙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𝑣𝑜𝑙𝑎𝑡𝑖𝑙𝑖𝑡𝑦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 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 beta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).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Fundamental signals and valuation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asset turnover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𝑐h𝑎𝑜𝑡𝑖𝑎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employees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𝑐h𝑒𝑚𝑝𝑖𝑎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market value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𝑚𝑣𝑒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7" name="Tex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blipFill rotWithShape="1">
                <a:blip r:embed="rId4"/>
                <a:stretch>
                  <a:fillRect l="-283" t="-134" r="-276" b="-120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822" y="4192027"/>
            <a:ext cx="3672408" cy="226739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</a:t>
            </a:r>
            <a:r>
              <a:rPr lang="en-US" altLang="zh-CN" dirty="0"/>
              <a:t>2</a:t>
            </a:r>
            <a:r>
              <a:rPr lang="en-US" dirty="0"/>
              <a:t> Fundamental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(66)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/>
            <p:cNvSpPr txBox="1"/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4.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/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7919240" y="1959590"/>
            <a:ext cx="124193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have too many NaN</a:t>
            </a:r>
            <a:r>
              <a:rPr lang="zh-CN" altLang="en-US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endParaRPr lang="en-US" sz="10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41125" y="1959590"/>
            <a:ext cx="1241931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have </a:t>
            </a:r>
          </a:p>
          <a:p>
            <a:pPr algn="ctr"/>
            <a:r>
              <a:rPr lang="en-US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 Label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7401213" y="1894091"/>
            <a:ext cx="0" cy="535669"/>
          </a:xfrm>
          <a:prstGeom prst="straightConnector1">
            <a:avLst/>
          </a:prstGeom>
          <a:ln w="19050" cap="flat">
            <a:solidFill>
              <a:srgbClr val="C00000"/>
            </a:solidFill>
            <a:prstDash val="dash"/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941326" y="1894091"/>
            <a:ext cx="0" cy="535669"/>
          </a:xfrm>
          <a:prstGeom prst="straightConnector1">
            <a:avLst/>
          </a:prstGeom>
          <a:ln w="19050" cap="flat">
            <a:solidFill>
              <a:srgbClr val="C00000"/>
            </a:solidFill>
            <a:prstDash val="dash"/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6141126" y="1354031"/>
            <a:ext cx="3020053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Samples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(500 stocks, 606475 samples)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141126" y="2429760"/>
            <a:ext cx="3020053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Slected Samples </a:t>
            </a: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</a:t>
            </a:r>
            <a:r>
              <a:rPr lang="en-US" altLang="zh-CN" sz="14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altLang="zh-CN" sz="1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0</a:t>
            </a:r>
            <a:r>
              <a: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stocks, 449765 samples)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141126" y="3505319"/>
            <a:ext cx="3020053" cy="540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Normed Samples</a:t>
            </a:r>
          </a:p>
        </p:txBody>
      </p:sp>
      <p:cxnSp>
        <p:nvCxnSpPr>
          <p:cNvPr id="89" name="Straight Arrow Connector 88"/>
          <p:cNvCxnSpPr>
            <a:stCxn id="87" idx="2"/>
            <a:endCxn id="88" idx="0"/>
          </p:cNvCxnSpPr>
          <p:nvPr/>
        </p:nvCxnSpPr>
        <p:spPr>
          <a:xfrm>
            <a:off x="7651153" y="2969820"/>
            <a:ext cx="0" cy="535499"/>
          </a:xfrm>
          <a:prstGeom prst="straightConnector1">
            <a:avLst/>
          </a:prstGeom>
          <a:ln w="19050" cap="flat">
            <a:solidFill>
              <a:schemeClr val="tx1"/>
            </a:solidFill>
            <a:prstDash val="dash"/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723071" y="3054830"/>
            <a:ext cx="1440815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Sectional</a:t>
            </a:r>
          </a:p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Z-Score Normalization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91" y="4130559"/>
            <a:ext cx="2266521" cy="1740465"/>
          </a:xfrm>
          <a:prstGeom prst="rect">
            <a:avLst/>
          </a:prstGeom>
        </p:spPr>
      </p:pic>
      <p:sp>
        <p:nvSpPr>
          <p:cNvPr id="92" name="文本占位符 8"/>
          <p:cNvSpPr txBox="1"/>
          <p:nvPr/>
        </p:nvSpPr>
        <p:spPr>
          <a:xfrm>
            <a:off x="5911145" y="5889888"/>
            <a:ext cx="3623852" cy="6463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400" b="1" dirty="0"/>
              <a:t>Fig 5. </a:t>
            </a:r>
            <a:r>
              <a:rPr lang="en-US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Select &amp; Normalize Workflow. We also present the normed data distribution here.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449098" y="1466013"/>
            <a:ext cx="2073155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Normed Samples</a:t>
            </a:r>
          </a:p>
        </p:txBody>
      </p:sp>
      <p:sp>
        <p:nvSpPr>
          <p:cNvPr id="22" name="圆柱体 4"/>
          <p:cNvSpPr/>
          <p:nvPr/>
        </p:nvSpPr>
        <p:spPr>
          <a:xfrm>
            <a:off x="614539" y="1466013"/>
            <a:ext cx="1190292" cy="586883"/>
          </a:xfrm>
          <a:prstGeom prst="can">
            <a:avLst>
              <a:gd name="adj" fmla="val 15969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Normed </a:t>
            </a:r>
          </a:p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Factors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柱体 4"/>
          <p:cNvSpPr/>
          <p:nvPr/>
        </p:nvSpPr>
        <p:spPr>
          <a:xfrm>
            <a:off x="2061144" y="1466013"/>
            <a:ext cx="1190292" cy="586883"/>
          </a:xfrm>
          <a:prstGeom prst="can">
            <a:avLst>
              <a:gd name="adj" fmla="val 15969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Return</a:t>
            </a:r>
          </a:p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Notched Right Arrow 23"/>
          <p:cNvSpPr/>
          <p:nvPr/>
        </p:nvSpPr>
        <p:spPr>
          <a:xfrm>
            <a:off x="3632268" y="1520507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6307" y="1648653"/>
            <a:ext cx="182742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209715" y="1466013"/>
            <a:ext cx="2073154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66406" y="1591929"/>
            <a:ext cx="1959771" cy="335045"/>
            <a:chOff x="7333841" y="1474660"/>
            <a:chExt cx="1959771" cy="335045"/>
          </a:xfrm>
        </p:grpSpPr>
        <p:sp>
          <p:nvSpPr>
            <p:cNvPr id="27" name="Rounded Rectangle 26"/>
            <p:cNvSpPr/>
            <p:nvPr/>
          </p:nvSpPr>
          <p:spPr>
            <a:xfrm>
              <a:off x="7333841" y="1474662"/>
              <a:ext cx="619615" cy="3350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998547" y="1474661"/>
              <a:ext cx="624987" cy="3350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668625" y="1474660"/>
              <a:ext cx="624987" cy="3350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</a:t>
              </a:r>
            </a:p>
          </p:txBody>
        </p:sp>
      </p:grpSp>
      <p:cxnSp>
        <p:nvCxnSpPr>
          <p:cNvPr id="40" name="Elbow Connector 39"/>
          <p:cNvCxnSpPr>
            <a:stCxn id="23" idx="3"/>
            <a:endCxn id="33" idx="0"/>
          </p:cNvCxnSpPr>
          <p:nvPr/>
        </p:nvCxnSpPr>
        <p:spPr>
          <a:xfrm rot="16200000" flipH="1">
            <a:off x="3385294" y="1323892"/>
            <a:ext cx="1291981" cy="2749988"/>
          </a:xfrm>
          <a:prstGeom prst="bentConnector3">
            <a:avLst>
              <a:gd name="adj1" fmla="val 50000"/>
            </a:avLst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3" idx="3"/>
            <a:endCxn id="54" idx="0"/>
          </p:cNvCxnSpPr>
          <p:nvPr/>
        </p:nvCxnSpPr>
        <p:spPr>
          <a:xfrm rot="16200000" flipH="1">
            <a:off x="4607158" y="102028"/>
            <a:ext cx="1295866" cy="5197602"/>
          </a:xfrm>
          <a:prstGeom prst="bentConnector3">
            <a:avLst>
              <a:gd name="adj1" fmla="val 50000"/>
            </a:avLst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Bent Arrow 49"/>
          <p:cNvSpPr/>
          <p:nvPr/>
        </p:nvSpPr>
        <p:spPr>
          <a:xfrm rot="10800000" flipH="1">
            <a:off x="1128778" y="2739216"/>
            <a:ext cx="927572" cy="1389465"/>
          </a:xfrm>
          <a:prstGeom prst="bentArrow">
            <a:avLst>
              <a:gd name="adj1" fmla="val 20267"/>
              <a:gd name="adj2" fmla="val 25000"/>
              <a:gd name="adj3" fmla="val 25000"/>
              <a:gd name="adj4" fmla="val 43750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190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97559" y="2204447"/>
            <a:ext cx="2684539" cy="4924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Discrete: </a:t>
            </a:r>
          </a:p>
          <a:p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0-decrease; 1-no change; 2- increase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12207" y="2879534"/>
            <a:ext cx="1003397" cy="29238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3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Loss</a:t>
            </a:r>
            <a:endParaRPr lang="en-US" sz="13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51278" y="2879534"/>
            <a:ext cx="1003398" cy="29238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3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 Loss</a:t>
            </a:r>
            <a:endParaRPr lang="en-US" sz="13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412206" y="3344877"/>
            <a:ext cx="4437717" cy="1569298"/>
            <a:chOff x="3552764" y="3062689"/>
            <a:chExt cx="4437717" cy="1569298"/>
          </a:xfrm>
        </p:grpSpPr>
        <p:sp>
          <p:nvSpPr>
            <p:cNvPr id="33" name="Rounded Rectangle 32"/>
            <p:cNvSpPr/>
            <p:nvPr/>
          </p:nvSpPr>
          <p:spPr>
            <a:xfrm>
              <a:off x="3552765" y="3062689"/>
              <a:ext cx="1988141" cy="543186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000379" y="3066574"/>
              <a:ext cx="1988141" cy="539301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3552764" y="4088801"/>
              <a:ext cx="1988141" cy="54318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Prediction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002340" y="4088801"/>
              <a:ext cx="1988141" cy="543186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Discrete Prediction</a:t>
              </a:r>
            </a:p>
          </p:txBody>
        </p:sp>
      </p:grpSp>
      <p:sp>
        <p:nvSpPr>
          <p:cNvPr id="94" name="Chevron 93"/>
          <p:cNvSpPr/>
          <p:nvPr/>
        </p:nvSpPr>
        <p:spPr>
          <a:xfrm rot="5400000">
            <a:off x="6507356" y="4871449"/>
            <a:ext cx="254782" cy="688034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5415604" y="5458760"/>
            <a:ext cx="2438289" cy="543186"/>
          </a:xfrm>
          <a:prstGeom prst="roundRect">
            <a:avLst>
              <a:gd name="adj" fmla="val 10252"/>
            </a:avLst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 &amp; ACC</a:t>
            </a:r>
          </a:p>
        </p:txBody>
      </p:sp>
      <p:cxnSp>
        <p:nvCxnSpPr>
          <p:cNvPr id="81" name="Straight Arrow Connector 80"/>
          <p:cNvCxnSpPr>
            <a:stCxn id="33" idx="2"/>
            <a:endCxn id="74" idx="0"/>
          </p:cNvCxnSpPr>
          <p:nvPr/>
        </p:nvCxnSpPr>
        <p:spPr>
          <a:xfrm flipH="1">
            <a:off x="5406277" y="3888063"/>
            <a:ext cx="1" cy="482926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4" idx="2"/>
            <a:endCxn id="75" idx="0"/>
          </p:cNvCxnSpPr>
          <p:nvPr/>
        </p:nvCxnSpPr>
        <p:spPr>
          <a:xfrm>
            <a:off x="7853892" y="3888063"/>
            <a:ext cx="1961" cy="482926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15702" y="1269554"/>
            <a:ext cx="9066004" cy="4932548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27579" y="4770500"/>
            <a:ext cx="2456940" cy="58688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to Train/Valid/Test</a:t>
            </a:r>
          </a:p>
          <a:p>
            <a:pPr algn="ctr"/>
            <a:r>
              <a:rPr lang="en-US" sz="12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➸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In-Sample Modeling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727579" y="5424548"/>
            <a:ext cx="2456942" cy="586884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to Train/Valid/Test</a:t>
            </a:r>
          </a:p>
          <a:p>
            <a:pPr algn="ctr"/>
            <a:r>
              <a:rPr lang="en-US" sz="1200" b="0" i="0" u="none" strike="noStrike" dirty="0">
                <a:solidFill>
                  <a:srgbClr val="191B1F"/>
                </a:solidFill>
                <a:effectLst/>
                <a:latin typeface="-apple-system"/>
              </a:rPr>
              <a:t>➸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Out-Sample Modeling</a:t>
            </a:r>
          </a:p>
        </p:txBody>
      </p:sp>
      <p:sp>
        <p:nvSpPr>
          <p:cNvPr id="107" name="文本占位符 8"/>
          <p:cNvSpPr txBox="1"/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6.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9706" y="1305558"/>
            <a:ext cx="8964997" cy="3600400"/>
            <a:chOff x="559717" y="1737606"/>
            <a:chExt cx="8964997" cy="3600400"/>
          </a:xfrm>
        </p:grpSpPr>
        <p:sp>
          <p:nvSpPr>
            <p:cNvPr id="15" name="Rounded Rectangle 14"/>
            <p:cNvSpPr/>
            <p:nvPr/>
          </p:nvSpPr>
          <p:spPr>
            <a:xfrm>
              <a:off x="559718" y="1737606"/>
              <a:ext cx="2073155" cy="6840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Stock 1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440036" y="1737606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440037" y="2133650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1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Elbow Connector 21"/>
            <p:cNvCxnSpPr>
              <a:stCxn id="15" idx="3"/>
              <a:endCxn id="20" idx="1"/>
            </p:cNvCxnSpPr>
            <p:nvPr/>
          </p:nvCxnSpPr>
          <p:spPr>
            <a:xfrm flipV="1">
              <a:off x="2632873" y="1881622"/>
              <a:ext cx="807163" cy="19802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5" idx="3"/>
              <a:endCxn id="21" idx="1"/>
            </p:cNvCxnSpPr>
            <p:nvPr/>
          </p:nvCxnSpPr>
          <p:spPr>
            <a:xfrm>
              <a:off x="2632873" y="2079644"/>
              <a:ext cx="807164" cy="19802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559718" y="2827517"/>
              <a:ext cx="2073155" cy="6840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Stock 2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440036" y="2827517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440037" y="3223561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2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Elbow Connector 31"/>
            <p:cNvCxnSpPr>
              <a:stCxn id="29" idx="3"/>
              <a:endCxn id="30" idx="1"/>
            </p:cNvCxnSpPr>
            <p:nvPr/>
          </p:nvCxnSpPr>
          <p:spPr>
            <a:xfrm flipV="1">
              <a:off x="2632873" y="2971533"/>
              <a:ext cx="807163" cy="19802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29" idx="3"/>
              <a:endCxn id="31" idx="1"/>
            </p:cNvCxnSpPr>
            <p:nvPr/>
          </p:nvCxnSpPr>
          <p:spPr>
            <a:xfrm>
              <a:off x="2632873" y="3169555"/>
              <a:ext cx="807164" cy="19802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559718" y="4653930"/>
              <a:ext cx="2073155" cy="6840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Stock 360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440036" y="4653930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360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440037" y="5049974"/>
              <a:ext cx="1988141" cy="288032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</a:t>
              </a:r>
              <a:r>
                <a:rPr lang="en-US" altLang="zh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360</a:t>
              </a:r>
              <a:endParaRPr lang="en-US" sz="13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Elbow Connector 36"/>
            <p:cNvCxnSpPr>
              <a:stCxn id="34" idx="3"/>
              <a:endCxn id="35" idx="1"/>
            </p:cNvCxnSpPr>
            <p:nvPr/>
          </p:nvCxnSpPr>
          <p:spPr>
            <a:xfrm flipV="1">
              <a:off x="2632873" y="4797946"/>
              <a:ext cx="807163" cy="19802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34" idx="3"/>
              <a:endCxn id="36" idx="1"/>
            </p:cNvCxnSpPr>
            <p:nvPr/>
          </p:nvCxnSpPr>
          <p:spPr>
            <a:xfrm>
              <a:off x="2632873" y="4995968"/>
              <a:ext cx="807164" cy="19802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/>
            <p:cNvSpPr/>
            <p:nvPr/>
          </p:nvSpPr>
          <p:spPr>
            <a:xfrm>
              <a:off x="559717" y="3726744"/>
              <a:ext cx="4868459" cy="684076"/>
            </a:xfrm>
            <a:prstGeom prst="roundRect">
              <a:avLst/>
            </a:prstGeom>
            <a:noFill/>
            <a:ln w="1905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··</a:t>
              </a:r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932426" y="1737606"/>
              <a:ext cx="2592288" cy="3600400"/>
            </a:xfrm>
            <a:prstGeom prst="roundRect">
              <a:avLst>
                <a:gd name="adj" fmla="val 0"/>
              </a:avLst>
            </a:prstGeom>
            <a:noFill/>
            <a:ln w="19050" cap="flat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20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20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  <a:p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They are theoretically able to memorize data !</a:t>
              </a:r>
            </a:p>
          </p:txBody>
        </p:sp>
        <p:sp>
          <p:nvSpPr>
            <p:cNvPr id="41" name="Chevron 40"/>
            <p:cNvSpPr/>
            <p:nvPr/>
          </p:nvSpPr>
          <p:spPr>
            <a:xfrm>
              <a:off x="5535327" y="1881622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>
              <a:off x="5535327" y="2971533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Chevron 46"/>
            <p:cNvSpPr/>
            <p:nvPr/>
          </p:nvSpPr>
          <p:spPr>
            <a:xfrm>
              <a:off x="5535327" y="4797946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988448" y="1737606"/>
              <a:ext cx="691947" cy="3600400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</a:t>
              </a:r>
            </a:p>
            <a:p>
              <a:pPr algn="ctr"/>
              <a:endParaRPr lang="en-US" sz="1400" b="1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</a:t>
              </a:r>
            </a:p>
            <a:p>
              <a:pPr algn="ctr"/>
              <a:r>
                <a:rPr lang="en-US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ACC</a:t>
              </a:r>
            </a:p>
          </p:txBody>
        </p:sp>
      </p:grpSp>
      <p:sp>
        <p:nvSpPr>
          <p:cNvPr id="50" name="文本占位符 8"/>
          <p:cNvSpPr txBox="1"/>
          <p:nvPr/>
        </p:nvSpPr>
        <p:spPr>
          <a:xfrm>
            <a:off x="1636573" y="520407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7. </a:t>
            </a:r>
            <a:r>
              <a:rPr lang="en-US" sz="1400" dirty="0"/>
              <a:t>Theoretically perfect way of </a:t>
            </a:r>
            <a:r>
              <a:rPr lang="en-US" altLang="zh-CN" sz="1400" dirty="0"/>
              <a:t>In-Sample </a:t>
            </a:r>
            <a:r>
              <a:rPr lang="en-US" sz="1400" dirty="0"/>
              <a:t>modeling.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" y="5842062"/>
            <a:ext cx="9904413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doesn‘t make sense for predictions, but is very helpful for checking code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(also for grading)</a:t>
            </a:r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" y="6355619"/>
            <a:ext cx="9904412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overall stocks, 449765 samples: ACC=0.999, F1=0.999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  <p:tag name="COMMONDATA" val="eyJoZGlkIjoiMGNmOWJjYTZiODczNDQ1ZjNkMjk4ZmQ0NDVjZmJlOTEifQ=="/>
  <p:tag name="RESOURCE_RECORD_KEY" val="{&quot;29&quot;:[50000283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7*49"/>
  <p:tag name="TABLE_ENDDRAG_RECT" val="6*410*347*4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2726</Words>
  <Application>Microsoft Office PowerPoint</Application>
  <PresentationFormat>自定义</PresentationFormat>
  <Paragraphs>488</Paragraphs>
  <Slides>35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-apple-system</vt:lpstr>
      <vt:lpstr>Arial (正文)</vt:lpstr>
      <vt:lpstr>等线</vt:lpstr>
      <vt:lpstr>华文楷体</vt:lpstr>
      <vt:lpstr>Arial</vt:lpstr>
      <vt:lpstr>Calibri</vt:lpstr>
      <vt:lpstr>Cambria Math</vt:lpstr>
      <vt:lpstr>Palatino Linotype</vt:lpstr>
      <vt:lpstr>Symbol</vt:lpstr>
      <vt:lpstr>Times New Roman</vt:lpstr>
      <vt:lpstr>Vrinda</vt:lpstr>
      <vt:lpstr>Wingdings</vt:lpstr>
      <vt:lpstr>CR Onlytext</vt:lpstr>
      <vt:lpstr>think-cell Slide</vt:lpstr>
      <vt:lpstr>Data Analysis Project 1.</vt:lpstr>
      <vt:lpstr>Data Analysis Project 1 Framework</vt:lpstr>
      <vt:lpstr>PowerPoint 演示文稿</vt:lpstr>
      <vt:lpstr>PowerPoint 演示文稿</vt:lpstr>
      <vt:lpstr>PowerPoint 演示文稿</vt:lpstr>
      <vt:lpstr>PowerPoint 演示文稿</vt:lpstr>
      <vt:lpstr>3.1 Select &amp; Normalize</vt:lpstr>
      <vt:lpstr>3.2 In-Sample &amp; Out-Sample Modeling</vt:lpstr>
      <vt:lpstr>3.2.1 In-Sample ”Perfect” Modeling Method</vt:lpstr>
      <vt:lpstr>3.2.1 In-Sample ”Perfect” Modeling Result</vt:lpstr>
      <vt:lpstr>3.2.1 In-Sample Overall Stocks Modeling Result</vt:lpstr>
      <vt:lpstr>3.2.1 In-Sample Overall Stocks Modeling Result</vt:lpstr>
      <vt:lpstr>3.2.2 Out-Sample ”Perfect” Modeling Method ?</vt:lpstr>
      <vt:lpstr>3.2.2 Out-Sample ”Perfect” Modeling Result</vt:lpstr>
      <vt:lpstr>3.2.2 Out-Sample Summary Result</vt:lpstr>
      <vt:lpstr>3.3 Out-Sample Backtesting</vt:lpstr>
      <vt:lpstr>3.3 Out-Sample Backtesting</vt:lpstr>
      <vt:lpstr>4.1 Which factors matter?</vt:lpstr>
      <vt:lpstr>4.1 Which factors matter?</vt:lpstr>
      <vt:lpstr>4.2 Result Analysis</vt:lpstr>
      <vt:lpstr>PowerPoint 演示文稿</vt:lpstr>
      <vt:lpstr>4.2 Result Analysis</vt:lpstr>
      <vt:lpstr>4.2 Result Analysis</vt:lpstr>
      <vt:lpstr>Data Analysis Project 2.</vt:lpstr>
      <vt:lpstr>Data Analysis Project 2 Framework</vt:lpstr>
      <vt:lpstr>PowerPoint 演示文稿</vt:lpstr>
      <vt:lpstr>PowerPoint 演示文稿</vt:lpstr>
      <vt:lpstr>PowerPoint 演示文稿</vt:lpstr>
      <vt:lpstr>PowerPoint 演示文稿</vt:lpstr>
      <vt:lpstr>3.1 Purpose of Dimension Reduction</vt:lpstr>
      <vt:lpstr>3.2 Process &amp; Result of Dimension Reduction</vt:lpstr>
      <vt:lpstr>4. Modeling Result</vt:lpstr>
      <vt:lpstr>Future Explorations</vt:lpstr>
      <vt:lpstr>Our 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</cp:revision>
  <dcterms:created xsi:type="dcterms:W3CDTF">2014-03-26T02:17:00Z</dcterms:created>
  <dcterms:modified xsi:type="dcterms:W3CDTF">2024-11-04T05:51:28Z</dcterms:modified>
  <cp:version>112013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A45C4CEF9B454A14952B919BC2D3BB2C_12</vt:lpwstr>
  </property>
  <property fmtid="{D5CDD505-2E9C-101B-9397-08002B2CF9AE}" pid="3" name="KSOProductBuildVer">
    <vt:lpwstr>2052-12.1.0.18608</vt:lpwstr>
  </property>
</Properties>
</file>